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Microsoft_Equation1.bin" ContentType="application/vnd.openxmlformats-officedocument.oleObject"/>
  <Override PartName="/ppt/embeddings/Microsoft_Equation2.bin" ContentType="application/vnd.openxmlformats-officedocument.oleObject"/>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3.xml" ContentType="application/vnd.openxmlformats-officedocument.presentationml.notesSlide+xml"/>
  <Override PartName="/ppt/embeddings/oleObject6.bin" ContentType="application/vnd.openxmlformats-officedocument.oleObject"/>
  <Override PartName="/ppt/notesSlides/notesSlide4.xml" ContentType="application/vnd.openxmlformats-officedocument.presentationml.notesSlide+xml"/>
  <Override PartName="/ppt/embeddings/oleObject7.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handoutMasterIdLst>
    <p:handoutMasterId r:id="rId96"/>
  </p:handoutMasterIdLst>
  <p:sldIdLst>
    <p:sldId id="1031" r:id="rId2"/>
    <p:sldId id="1004" r:id="rId3"/>
    <p:sldId id="1067" r:id="rId4"/>
    <p:sldId id="1063" r:id="rId5"/>
    <p:sldId id="1064" r:id="rId6"/>
    <p:sldId id="1065" r:id="rId7"/>
    <p:sldId id="1066" r:id="rId8"/>
    <p:sldId id="1032" r:id="rId9"/>
    <p:sldId id="1033" r:id="rId10"/>
    <p:sldId id="1034" r:id="rId11"/>
    <p:sldId id="1035" r:id="rId12"/>
    <p:sldId id="1036" r:id="rId13"/>
    <p:sldId id="1038" r:id="rId14"/>
    <p:sldId id="1039" r:id="rId15"/>
    <p:sldId id="1040" r:id="rId16"/>
    <p:sldId id="1041" r:id="rId17"/>
    <p:sldId id="1042" r:id="rId18"/>
    <p:sldId id="1043" r:id="rId19"/>
    <p:sldId id="1044" r:id="rId20"/>
    <p:sldId id="1045" r:id="rId21"/>
    <p:sldId id="1046" r:id="rId22"/>
    <p:sldId id="1047" r:id="rId23"/>
    <p:sldId id="1048" r:id="rId24"/>
    <p:sldId id="1049" r:id="rId25"/>
    <p:sldId id="1050" r:id="rId26"/>
    <p:sldId id="1051" r:id="rId27"/>
    <p:sldId id="1052" r:id="rId28"/>
    <p:sldId id="1053" r:id="rId29"/>
    <p:sldId id="1054" r:id="rId30"/>
    <p:sldId id="1055" r:id="rId31"/>
    <p:sldId id="1056" r:id="rId32"/>
    <p:sldId id="1057" r:id="rId33"/>
    <p:sldId id="1058" r:id="rId34"/>
    <p:sldId id="1059" r:id="rId35"/>
    <p:sldId id="1060" r:id="rId36"/>
    <p:sldId id="1061" r:id="rId37"/>
    <p:sldId id="1062" r:id="rId38"/>
    <p:sldId id="1068" r:id="rId39"/>
    <p:sldId id="947" r:id="rId40"/>
    <p:sldId id="948" r:id="rId41"/>
    <p:sldId id="949" r:id="rId42"/>
    <p:sldId id="950" r:id="rId43"/>
    <p:sldId id="951" r:id="rId44"/>
    <p:sldId id="952" r:id="rId45"/>
    <p:sldId id="953" r:id="rId46"/>
    <p:sldId id="954" r:id="rId47"/>
    <p:sldId id="955" r:id="rId48"/>
    <p:sldId id="956" r:id="rId49"/>
    <p:sldId id="957" r:id="rId50"/>
    <p:sldId id="958" r:id="rId51"/>
    <p:sldId id="959" r:id="rId52"/>
    <p:sldId id="960" r:id="rId53"/>
    <p:sldId id="961" r:id="rId54"/>
    <p:sldId id="962" r:id="rId55"/>
    <p:sldId id="963" r:id="rId56"/>
    <p:sldId id="964" r:id="rId57"/>
    <p:sldId id="965" r:id="rId58"/>
    <p:sldId id="966" r:id="rId59"/>
    <p:sldId id="967" r:id="rId60"/>
    <p:sldId id="968" r:id="rId61"/>
    <p:sldId id="969" r:id="rId62"/>
    <p:sldId id="970" r:id="rId63"/>
    <p:sldId id="971" r:id="rId64"/>
    <p:sldId id="972" r:id="rId65"/>
    <p:sldId id="973" r:id="rId66"/>
    <p:sldId id="974" r:id="rId67"/>
    <p:sldId id="975" r:id="rId68"/>
    <p:sldId id="976" r:id="rId69"/>
    <p:sldId id="977" r:id="rId70"/>
    <p:sldId id="978" r:id="rId71"/>
    <p:sldId id="979" r:id="rId72"/>
    <p:sldId id="980" r:id="rId73"/>
    <p:sldId id="1069" r:id="rId74"/>
    <p:sldId id="982" r:id="rId75"/>
    <p:sldId id="983" r:id="rId76"/>
    <p:sldId id="1070" r:id="rId77"/>
    <p:sldId id="1075" r:id="rId78"/>
    <p:sldId id="1071" r:id="rId79"/>
    <p:sldId id="1072" r:id="rId80"/>
    <p:sldId id="1073" r:id="rId81"/>
    <p:sldId id="1074" r:id="rId82"/>
    <p:sldId id="984" r:id="rId83"/>
    <p:sldId id="985" r:id="rId84"/>
    <p:sldId id="1030" r:id="rId85"/>
    <p:sldId id="1076" r:id="rId86"/>
    <p:sldId id="1078" r:id="rId87"/>
    <p:sldId id="1079" r:id="rId88"/>
    <p:sldId id="996" r:id="rId89"/>
    <p:sldId id="997" r:id="rId90"/>
    <p:sldId id="998" r:id="rId91"/>
    <p:sldId id="999" r:id="rId92"/>
    <p:sldId id="1000" r:id="rId93"/>
    <p:sldId id="835" r:id="rId94"/>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9" autoAdjust="0"/>
    <p:restoredTop sz="75202" autoAdjust="0"/>
  </p:normalViewPr>
  <p:slideViewPr>
    <p:cSldViewPr>
      <p:cViewPr>
        <p:scale>
          <a:sx n="100" d="100"/>
          <a:sy n="100" d="100"/>
        </p:scale>
        <p:origin x="-2680" y="-1776"/>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notesMaster" Target="notesMasters/notesMaster1.xml"/><Relationship Id="rId96" Type="http://schemas.openxmlformats.org/officeDocument/2006/relationships/handoutMaster" Target="handoutMasters/handoutMaster1.xml"/><Relationship Id="rId97" Type="http://schemas.openxmlformats.org/officeDocument/2006/relationships/printerSettings" Target="printerSettings/printerSettings1.bin"/><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heme" Target="theme/theme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wmf"/><Relationship Id="rId4" Type="http://schemas.openxmlformats.org/officeDocument/2006/relationships/image" Target="../media/image20.wmf"/><Relationship Id="rId5" Type="http://schemas.openxmlformats.org/officeDocument/2006/relationships/image" Target="../media/image21.wmf"/><Relationship Id="rId1" Type="http://schemas.openxmlformats.org/officeDocument/2006/relationships/image" Target="../media/image17.wmf"/><Relationship Id="rId2"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defTabSz="963613"/>
            <a:fld id="{06B8D6AB-120F-4136-A4C3-CE1A2BF9A1B7}" type="slidenum">
              <a:rPr lang="en-US" smtClean="0"/>
              <a:pPr defTabSz="963613"/>
              <a:t>41</a:t>
            </a:fld>
            <a:endParaRPr lang="en-US"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smtClean="0"/>
              <a:t>Why is IR hard? Because language is hard!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pPr defTabSz="963613"/>
            <a:fld id="{C227BD88-0BBD-4FC5-9304-5CCDD859AD2D}" type="slidenum">
              <a:rPr lang="en-US" smtClean="0"/>
              <a:pPr defTabSz="963613"/>
              <a:t>55</a:t>
            </a:fld>
            <a:endParaRPr lang="en-US" smtClean="0"/>
          </a:p>
        </p:txBody>
      </p:sp>
      <p:sp>
        <p:nvSpPr>
          <p:cNvPr id="40963" name="Rectangle 2"/>
          <p:cNvSpPr>
            <a:spLocks noGrp="1" noChangeArrowheads="1"/>
          </p:cNvSpPr>
          <p:nvPr>
            <p:ph type="body" idx="1"/>
          </p:nvPr>
        </p:nvSpPr>
        <p:spPr>
          <a:xfrm>
            <a:off x="974725" y="4560888"/>
            <a:ext cx="5365750" cy="4319587"/>
          </a:xfrm>
          <a:noFill/>
          <a:ln/>
        </p:spPr>
        <p:txBody>
          <a:bodyPr lIns="95646" tIns="46983" rIns="95646" bIns="46983"/>
          <a:lstStyle/>
          <a:p>
            <a:endParaRPr lang="en-US" smtClean="0"/>
          </a:p>
        </p:txBody>
      </p:sp>
      <p:sp>
        <p:nvSpPr>
          <p:cNvPr id="40964" name="Rectangle 3"/>
          <p:cNvSpPr>
            <a:spLocks noGrp="1" noRot="1" noChangeAspect="1" noChangeArrowheads="1" noTextEdit="1"/>
          </p:cNvSpPr>
          <p:nvPr>
            <p:ph type="sldImg"/>
          </p:nvPr>
        </p:nvSpPr>
        <p:spPr>
          <a:xfrm>
            <a:off x="1266825" y="727075"/>
            <a:ext cx="4781550" cy="3586163"/>
          </a:xfrm>
          <a:ln w="12700" cap="flat">
            <a:solidFill>
              <a:schemeClr val="tx1"/>
            </a:solid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64</a:t>
            </a:fld>
            <a:endParaRPr lang="en-US" smtClean="0"/>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66</a:t>
            </a:fld>
            <a:endParaRPr lang="en-US" smtClean="0"/>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defRPr sz="18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1066800"/>
            <a:ext cx="3543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5900" y="1066800"/>
            <a:ext cx="3543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5488505"/>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8" r:id="rId3"/>
    <p:sldLayoutId id="2147483656" r:id="rId4"/>
    <p:sldLayoutId id="2147483653" r:id="rId5"/>
    <p:sldLayoutId id="2147483654" r:id="rId6"/>
    <p:sldLayoutId id="2147483657" r:id="rId7"/>
    <p:sldLayoutId id="2147483659" r:id="rId8"/>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Microsoft_Equation1.bin"/><Relationship Id="rId4" Type="http://schemas.openxmlformats.org/officeDocument/2006/relationships/image" Target="../media/image6.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Microsoft_Equation2.bin"/><Relationship Id="rId4" Type="http://schemas.openxmlformats.org/officeDocument/2006/relationships/image" Target="../media/image7.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wmf"/><Relationship Id="rId4" Type="http://schemas.openxmlformats.org/officeDocument/2006/relationships/image" Target="../media/image11.wmf"/><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1" Type="http://schemas.openxmlformats.org/officeDocument/2006/relationships/image" Target="../media/image20.wmf"/><Relationship Id="rId12" Type="http://schemas.openxmlformats.org/officeDocument/2006/relationships/oleObject" Target="../embeddings/oleObject5.bin"/><Relationship Id="rId13" Type="http://schemas.openxmlformats.org/officeDocument/2006/relationships/image" Target="../media/image21.wmf"/><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notesSlide" Target="../notesSlides/notesSlide2.xml"/><Relationship Id="rId4" Type="http://schemas.openxmlformats.org/officeDocument/2006/relationships/oleObject" Target="../embeddings/oleObject1.bin"/><Relationship Id="rId5" Type="http://schemas.openxmlformats.org/officeDocument/2006/relationships/image" Target="../media/image17.wmf"/><Relationship Id="rId6" Type="http://schemas.openxmlformats.org/officeDocument/2006/relationships/oleObject" Target="../embeddings/oleObject2.bin"/><Relationship Id="rId7" Type="http://schemas.openxmlformats.org/officeDocument/2006/relationships/image" Target="../media/image18.wmf"/><Relationship Id="rId8" Type="http://schemas.openxmlformats.org/officeDocument/2006/relationships/oleObject" Target="../embeddings/oleObject3.bin"/><Relationship Id="rId9" Type="http://schemas.openxmlformats.org/officeDocument/2006/relationships/image" Target="../media/image19.wmf"/><Relationship Id="rId10" Type="http://schemas.openxmlformats.org/officeDocument/2006/relationships/oleObject" Target="../embeddings/oleObject4.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6.bin"/><Relationship Id="rId5" Type="http://schemas.openxmlformats.org/officeDocument/2006/relationships/image" Target="../media/image22.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7.bin"/><Relationship Id="rId5" Type="http://schemas.openxmlformats.org/officeDocument/2006/relationships/image" Target="../media/image24.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219200"/>
            <a:ext cx="8991600" cy="1371601"/>
          </a:xfrm>
          <a:prstGeom prst="rect">
            <a:avLst/>
          </a:prstGeom>
          <a:noFill/>
          <a:ln w="9525">
            <a:noFill/>
            <a:miter lim="800000"/>
            <a:headEnd/>
            <a:tailEnd/>
          </a:ln>
        </p:spPr>
        <p:txBody>
          <a:bodyPr lIns="91425" tIns="45713" rIns="91425" bIns="45713" anchor="ctr"/>
          <a:lstStyle/>
          <a:p>
            <a:pPr algn="ctr" eaLnBrk="1" hangingPunct="1"/>
            <a:r>
              <a:rPr lang="en-US" sz="3600" dirty="0">
                <a:solidFill>
                  <a:schemeClr val="bg2"/>
                </a:solidFill>
                <a:latin typeface="Gill Sans"/>
                <a:cs typeface="Gill Sans"/>
              </a:rPr>
              <a:t>Big Data Infrastructure</a:t>
            </a:r>
          </a:p>
        </p:txBody>
      </p:sp>
      <p:sp>
        <p:nvSpPr>
          <p:cNvPr id="11" name="Rectangle 3"/>
          <p:cNvSpPr txBox="1">
            <a:spLocks noChangeArrowheads="1"/>
          </p:cNvSpPr>
          <p:nvPr/>
        </p:nvSpPr>
        <p:spPr bwMode="auto">
          <a:xfrm>
            <a:off x="3276600" y="4038600"/>
            <a:ext cx="3886200" cy="1143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algn="r" defTabSz="914259" eaLnBrk="1" hangingPunct="1">
              <a:buClr>
                <a:srgbClr val="5675A9"/>
              </a:buClr>
              <a:buSzPct val="75000"/>
              <a:defRPr/>
            </a:pPr>
            <a:r>
              <a:rPr lang="en-US" sz="2000" b="0" kern="0" dirty="0" smtClean="0">
                <a:solidFill>
                  <a:schemeClr val="bg2"/>
                </a:solidFill>
                <a:latin typeface="Gill Sans"/>
                <a:cs typeface="Gill Sans"/>
              </a:rPr>
              <a:t>Jimmy Lin</a:t>
            </a:r>
          </a:p>
          <a:p>
            <a:pPr algn="r" defTabSz="914259" eaLnBrk="1" hangingPunct="1">
              <a:buClr>
                <a:srgbClr val="5675A9"/>
              </a:buClr>
              <a:buSzPct val="75000"/>
              <a:defRPr/>
            </a:pPr>
            <a:r>
              <a:rPr lang="en-US" sz="2000" b="0" kern="0" dirty="0" smtClean="0">
                <a:solidFill>
                  <a:schemeClr val="bg2"/>
                </a:solidFill>
                <a:latin typeface="Gill Sans"/>
                <a:cs typeface="Gill Sans"/>
              </a:rPr>
              <a:t>University of Maryland</a:t>
            </a:r>
          </a:p>
          <a:p>
            <a:pPr algn="r" defTabSz="914259" eaLnBrk="1" hangingPunct="1">
              <a:buClr>
                <a:srgbClr val="5675A9"/>
              </a:buClr>
              <a:buSzPct val="75000"/>
              <a:defRPr/>
            </a:pPr>
            <a:r>
              <a:rPr lang="en-US" sz="2000" b="0" kern="0" dirty="0" smtClean="0">
                <a:solidFill>
                  <a:schemeClr val="bg2"/>
                </a:solidFill>
                <a:latin typeface="Gill Sans"/>
                <a:cs typeface="Gill Sans"/>
              </a:rPr>
              <a:t>Monday, February </a:t>
            </a:r>
            <a:r>
              <a:rPr lang="en-US" sz="2000" b="0" kern="0" dirty="0" smtClean="0">
                <a:solidFill>
                  <a:schemeClr val="bg2"/>
                </a:solidFill>
                <a:latin typeface="Gill Sans"/>
                <a:cs typeface="Gill Sans"/>
              </a:rPr>
              <a:t>16, </a:t>
            </a:r>
            <a:r>
              <a:rPr lang="en-US" sz="2000" b="0" kern="0" dirty="0" smtClean="0">
                <a:solidFill>
                  <a:schemeClr val="bg2"/>
                </a:solidFill>
                <a:latin typeface="Gill Sans"/>
                <a:cs typeface="Gill Sans"/>
              </a:rPr>
              <a:t>2015</a:t>
            </a: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pic>
        <p:nvPicPr>
          <p:cNvPr id="6" name="Picture 5" descr="University_of_Maryland_Se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4038600"/>
            <a:ext cx="1143000" cy="1143000"/>
          </a:xfrm>
          <a:prstGeom prst="rect">
            <a:avLst/>
          </a:prstGeom>
        </p:spPr>
      </p:pic>
      <p:sp>
        <p:nvSpPr>
          <p:cNvPr id="7" name="Rectangle 14"/>
          <p:cNvSpPr>
            <a:spLocks noChangeArrowheads="1"/>
          </p:cNvSpPr>
          <p:nvPr/>
        </p:nvSpPr>
        <p:spPr bwMode="auto">
          <a:xfrm>
            <a:off x="76200" y="2362200"/>
            <a:ext cx="8991600" cy="9144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Session </a:t>
            </a:r>
            <a:r>
              <a:rPr lang="en-US" sz="2400" b="0" dirty="0" smtClean="0">
                <a:solidFill>
                  <a:schemeClr val="bg2"/>
                </a:solidFill>
                <a:latin typeface="Gill Sans"/>
                <a:cs typeface="Gill Sans"/>
              </a:rPr>
              <a:t>4: Structured and Unstructured Data</a:t>
            </a:r>
            <a:endParaRPr lang="en-US" sz="2400" b="0" dirty="0">
              <a:solidFill>
                <a:schemeClr val="bg2"/>
              </a:solidFill>
              <a:latin typeface="Gill Sans"/>
              <a:cs typeface="Gill Sans"/>
            </a:endParaRP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Tree>
    <p:extLst>
      <p:ext uri="{BB962C8B-B14F-4D97-AF65-F5344CB8AC3E}">
        <p14:creationId xmlns:p14="http://schemas.microsoft.com/office/powerpoint/2010/main" val="30088002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Pattern: Secondary Sorting</a:t>
            </a:r>
            <a:endParaRPr lang="en-US" dirty="0"/>
          </a:p>
        </p:txBody>
      </p:sp>
      <p:sp>
        <p:nvSpPr>
          <p:cNvPr id="3" name="Content Placeholder 2"/>
          <p:cNvSpPr>
            <a:spLocks noGrp="1"/>
          </p:cNvSpPr>
          <p:nvPr>
            <p:ph idx="1"/>
          </p:nvPr>
        </p:nvSpPr>
        <p:spPr/>
        <p:txBody>
          <a:bodyPr/>
          <a:lstStyle/>
          <a:p>
            <a:r>
              <a:rPr lang="en-US" dirty="0" smtClean="0"/>
              <a:t>MapReduce sorts input to reducers by key</a:t>
            </a:r>
          </a:p>
          <a:p>
            <a:pPr lvl="1"/>
            <a:r>
              <a:rPr lang="en-US" dirty="0" smtClean="0"/>
              <a:t>Values are arbitrarily ordered</a:t>
            </a:r>
          </a:p>
          <a:p>
            <a:r>
              <a:rPr lang="en-US" dirty="0" smtClean="0"/>
              <a:t>What if want to sort value also?</a:t>
            </a:r>
          </a:p>
          <a:p>
            <a:pPr lvl="1"/>
            <a:r>
              <a:rPr lang="en-US" dirty="0" smtClean="0"/>
              <a:t>E.g., k </a:t>
            </a:r>
            <a:r>
              <a:rPr lang="en-US" dirty="0" smtClean="0">
                <a:latin typeface="Arial"/>
                <a:cs typeface="Arial"/>
              </a:rPr>
              <a:t>→ (v</a:t>
            </a:r>
            <a:r>
              <a:rPr lang="en-US" baseline="-25000" dirty="0" smtClean="0">
                <a:latin typeface="Arial"/>
                <a:cs typeface="Arial"/>
              </a:rPr>
              <a:t>1</a:t>
            </a:r>
            <a:r>
              <a:rPr lang="en-US" dirty="0" smtClean="0">
                <a:latin typeface="Arial"/>
                <a:cs typeface="Arial"/>
              </a:rPr>
              <a:t>, r), </a:t>
            </a:r>
            <a:r>
              <a:rPr lang="en-US" dirty="0" smtClean="0">
                <a:cs typeface="Arial"/>
              </a:rPr>
              <a:t>(v</a:t>
            </a:r>
            <a:r>
              <a:rPr lang="en-US" baseline="-25000" dirty="0" smtClean="0">
                <a:cs typeface="Arial"/>
              </a:rPr>
              <a:t>3</a:t>
            </a:r>
            <a:r>
              <a:rPr lang="en-US" dirty="0" smtClean="0">
                <a:cs typeface="Arial"/>
              </a:rPr>
              <a:t>, r), (v</a:t>
            </a:r>
            <a:r>
              <a:rPr lang="en-US" baseline="-25000" dirty="0" smtClean="0">
                <a:cs typeface="Arial"/>
              </a:rPr>
              <a:t>4</a:t>
            </a:r>
            <a:r>
              <a:rPr lang="en-US" dirty="0" smtClean="0">
                <a:cs typeface="Arial"/>
              </a:rPr>
              <a:t>, r), (v</a:t>
            </a:r>
            <a:r>
              <a:rPr lang="en-US" baseline="-25000" dirty="0" smtClean="0">
                <a:cs typeface="Arial"/>
              </a:rPr>
              <a:t>8</a:t>
            </a:r>
            <a:r>
              <a:rPr lang="en-US" dirty="0" smtClean="0">
                <a:cs typeface="Arial"/>
              </a:rPr>
              <a:t>, r)…</a:t>
            </a:r>
            <a:endParaRPr lang="en-US" dirty="0" smtClean="0"/>
          </a:p>
          <a:p>
            <a:pPr lvl="1"/>
            <a:endParaRPr lang="en-US" dirty="0"/>
          </a:p>
        </p:txBody>
      </p:sp>
    </p:spTree>
    <p:extLst>
      <p:ext uri="{BB962C8B-B14F-4D97-AF65-F5344CB8AC3E}">
        <p14:creationId xmlns:p14="http://schemas.microsoft.com/office/powerpoint/2010/main" val="18385112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Sorting: Solutions</a:t>
            </a:r>
            <a:endParaRPr lang="en-US" dirty="0"/>
          </a:p>
        </p:txBody>
      </p:sp>
      <p:sp>
        <p:nvSpPr>
          <p:cNvPr id="3" name="Content Placeholder 2"/>
          <p:cNvSpPr>
            <a:spLocks noGrp="1"/>
          </p:cNvSpPr>
          <p:nvPr>
            <p:ph idx="1"/>
          </p:nvPr>
        </p:nvSpPr>
        <p:spPr/>
        <p:txBody>
          <a:bodyPr/>
          <a:lstStyle/>
          <a:p>
            <a:r>
              <a:rPr lang="en-US" dirty="0" smtClean="0"/>
              <a:t>Solution 1:</a:t>
            </a:r>
          </a:p>
          <a:p>
            <a:pPr lvl="1"/>
            <a:r>
              <a:rPr lang="en-US" dirty="0" smtClean="0"/>
              <a:t>Buffer values in memory, then sort</a:t>
            </a:r>
          </a:p>
          <a:p>
            <a:pPr lvl="1"/>
            <a:r>
              <a:rPr lang="en-US" dirty="0" smtClean="0"/>
              <a:t>Why is this a bad idea?</a:t>
            </a:r>
          </a:p>
          <a:p>
            <a:r>
              <a:rPr lang="en-US" dirty="0" smtClean="0"/>
              <a:t>Solution 2:</a:t>
            </a:r>
          </a:p>
          <a:p>
            <a:pPr lvl="1"/>
            <a:r>
              <a:rPr lang="en-US" dirty="0" smtClean="0"/>
              <a:t>“Value-to-key conversion” design pattern:</a:t>
            </a:r>
            <a:br>
              <a:rPr lang="en-US" dirty="0" smtClean="0"/>
            </a:br>
            <a:r>
              <a:rPr lang="en-US" dirty="0" smtClean="0"/>
              <a:t>form composite intermediate key, </a:t>
            </a:r>
            <a:r>
              <a:rPr lang="en-US" dirty="0" smtClean="0">
                <a:cs typeface="Arial"/>
              </a:rPr>
              <a:t>(k, v</a:t>
            </a:r>
            <a:r>
              <a:rPr lang="en-US" baseline="-25000" dirty="0" smtClean="0">
                <a:cs typeface="Arial"/>
              </a:rPr>
              <a:t>1</a:t>
            </a:r>
            <a:r>
              <a:rPr lang="en-US" dirty="0" smtClean="0">
                <a:cs typeface="Arial"/>
              </a:rPr>
              <a:t>)</a:t>
            </a:r>
          </a:p>
          <a:p>
            <a:pPr lvl="1"/>
            <a:r>
              <a:rPr lang="en-US" dirty="0" smtClean="0">
                <a:cs typeface="Arial"/>
              </a:rPr>
              <a:t>Let execution framework do the sorting</a:t>
            </a:r>
          </a:p>
          <a:p>
            <a:pPr lvl="1"/>
            <a:r>
              <a:rPr lang="en-US" dirty="0" smtClean="0">
                <a:cs typeface="Arial"/>
              </a:rPr>
              <a:t>Preserve state across multiple key-value pairs to handle processing</a:t>
            </a:r>
            <a:endParaRPr lang="en-US" dirty="0" smtClean="0"/>
          </a:p>
          <a:p>
            <a:pPr lvl="1"/>
            <a:r>
              <a:rPr lang="en-US" dirty="0" smtClean="0"/>
              <a:t>Anything else we need to do?</a:t>
            </a:r>
            <a:endParaRPr lang="en-US" dirty="0"/>
          </a:p>
        </p:txBody>
      </p:sp>
    </p:spTree>
    <p:extLst>
      <p:ext uri="{BB962C8B-B14F-4D97-AF65-F5344CB8AC3E}">
        <p14:creationId xmlns:p14="http://schemas.microsoft.com/office/powerpoint/2010/main" val="6523523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Value-to-Key Conversion</a:t>
            </a:r>
            <a:endParaRPr lang="en-US" dirty="0"/>
          </a:p>
        </p:txBody>
      </p:sp>
      <p:sp>
        <p:nvSpPr>
          <p:cNvPr id="4" name="TextBox 3"/>
          <p:cNvSpPr txBox="1"/>
          <p:nvPr/>
        </p:nvSpPr>
        <p:spPr>
          <a:xfrm>
            <a:off x="1295400" y="2133600"/>
            <a:ext cx="3536528" cy="400110"/>
          </a:xfrm>
          <a:prstGeom prst="rect">
            <a:avLst/>
          </a:prstGeom>
          <a:noFill/>
        </p:spPr>
        <p:txBody>
          <a:bodyPr wrap="none" rtlCol="0">
            <a:spAutoFit/>
          </a:bodyPr>
          <a:lstStyle/>
          <a:p>
            <a:r>
              <a:rPr lang="en-US" sz="2000" b="0" dirty="0" smtClean="0">
                <a:solidFill>
                  <a:schemeClr val="bg1"/>
                </a:solidFill>
                <a:latin typeface="Gill Sans"/>
                <a:cs typeface="Gill Sans"/>
              </a:rPr>
              <a:t>k → (v</a:t>
            </a:r>
            <a:r>
              <a:rPr lang="en-US" sz="2000" b="0" baseline="-25000" dirty="0" smtClean="0">
                <a:solidFill>
                  <a:schemeClr val="bg1"/>
                </a:solidFill>
                <a:latin typeface="Gill Sans"/>
                <a:cs typeface="Gill Sans"/>
              </a:rPr>
              <a:t>1</a:t>
            </a:r>
            <a:r>
              <a:rPr lang="en-US" sz="2000" b="0" dirty="0" smtClean="0">
                <a:solidFill>
                  <a:schemeClr val="bg1"/>
                </a:solidFill>
                <a:latin typeface="Gill Sans"/>
                <a:cs typeface="Gill Sans"/>
              </a:rPr>
              <a:t>, r), (v</a:t>
            </a:r>
            <a:r>
              <a:rPr lang="en-US" sz="2000" b="0" baseline="-25000" dirty="0" smtClean="0">
                <a:solidFill>
                  <a:schemeClr val="bg1"/>
                </a:solidFill>
                <a:latin typeface="Gill Sans"/>
                <a:cs typeface="Gill Sans"/>
              </a:rPr>
              <a:t>4</a:t>
            </a:r>
            <a:r>
              <a:rPr lang="en-US" sz="2000" b="0" dirty="0" smtClean="0">
                <a:solidFill>
                  <a:schemeClr val="bg1"/>
                </a:solidFill>
                <a:latin typeface="Gill Sans"/>
                <a:cs typeface="Gill Sans"/>
              </a:rPr>
              <a:t>, r), (v</a:t>
            </a:r>
            <a:r>
              <a:rPr lang="en-US" sz="2000" b="0" baseline="-25000" dirty="0" smtClean="0">
                <a:solidFill>
                  <a:schemeClr val="bg1"/>
                </a:solidFill>
                <a:latin typeface="Gill Sans"/>
                <a:cs typeface="Gill Sans"/>
              </a:rPr>
              <a:t>8</a:t>
            </a:r>
            <a:r>
              <a:rPr lang="en-US" sz="2000" b="0" dirty="0" smtClean="0">
                <a:solidFill>
                  <a:schemeClr val="bg1"/>
                </a:solidFill>
                <a:latin typeface="Gill Sans"/>
                <a:cs typeface="Gill Sans"/>
              </a:rPr>
              <a:t>, r), (v</a:t>
            </a:r>
            <a:r>
              <a:rPr lang="en-US" sz="2000" b="0" baseline="-25000" dirty="0" smtClean="0">
                <a:solidFill>
                  <a:schemeClr val="bg1"/>
                </a:solidFill>
                <a:latin typeface="Gill Sans"/>
                <a:cs typeface="Gill Sans"/>
              </a:rPr>
              <a:t>3</a:t>
            </a:r>
            <a:r>
              <a:rPr lang="en-US" sz="2000" b="0" dirty="0" smtClean="0">
                <a:solidFill>
                  <a:schemeClr val="bg1"/>
                </a:solidFill>
                <a:latin typeface="Gill Sans"/>
                <a:cs typeface="Gill Sans"/>
              </a:rPr>
              <a:t>, r)…</a:t>
            </a:r>
            <a:endParaRPr lang="en-US" sz="2000" b="0" dirty="0">
              <a:solidFill>
                <a:schemeClr val="bg1"/>
              </a:solidFill>
              <a:latin typeface="Gill Sans"/>
              <a:cs typeface="Gill Sans"/>
            </a:endParaRPr>
          </a:p>
        </p:txBody>
      </p:sp>
      <p:sp>
        <p:nvSpPr>
          <p:cNvPr id="5" name="TextBox 4"/>
          <p:cNvSpPr txBox="1"/>
          <p:nvPr/>
        </p:nvSpPr>
        <p:spPr>
          <a:xfrm>
            <a:off x="1328234" y="3596045"/>
            <a:ext cx="1738994" cy="400110"/>
          </a:xfrm>
          <a:prstGeom prst="rect">
            <a:avLst/>
          </a:prstGeom>
          <a:noFill/>
        </p:spPr>
        <p:txBody>
          <a:bodyPr wrap="none" rtlCol="0">
            <a:spAutoFit/>
          </a:bodyPr>
          <a:lstStyle/>
          <a:p>
            <a:r>
              <a:rPr lang="en-US" sz="2000" b="0" dirty="0" smtClean="0">
                <a:solidFill>
                  <a:schemeClr val="bg1"/>
                </a:solidFill>
                <a:latin typeface="Gill Sans"/>
                <a:cs typeface="Gill Sans"/>
              </a:rPr>
              <a:t>(k, v</a:t>
            </a:r>
            <a:r>
              <a:rPr lang="en-US" sz="2000" b="0" baseline="-25000" dirty="0" smtClean="0">
                <a:solidFill>
                  <a:schemeClr val="bg1"/>
                </a:solidFill>
                <a:latin typeface="Gill Sans"/>
                <a:cs typeface="Gill Sans"/>
              </a:rPr>
              <a:t>1</a:t>
            </a:r>
            <a:r>
              <a:rPr lang="en-US" sz="2000" b="0" dirty="0" smtClean="0">
                <a:solidFill>
                  <a:schemeClr val="bg1"/>
                </a:solidFill>
                <a:latin typeface="Gill Sans"/>
                <a:cs typeface="Gill Sans"/>
              </a:rPr>
              <a:t>) → (v</a:t>
            </a:r>
            <a:r>
              <a:rPr lang="en-US" sz="2000" b="0" baseline="-25000" dirty="0" smtClean="0">
                <a:solidFill>
                  <a:schemeClr val="bg1"/>
                </a:solidFill>
                <a:latin typeface="Gill Sans"/>
                <a:cs typeface="Gill Sans"/>
              </a:rPr>
              <a:t>1</a:t>
            </a:r>
            <a:r>
              <a:rPr lang="en-US" sz="2000" b="0" dirty="0" smtClean="0">
                <a:solidFill>
                  <a:schemeClr val="bg1"/>
                </a:solidFill>
                <a:latin typeface="Gill Sans"/>
                <a:cs typeface="Gill Sans"/>
              </a:rPr>
              <a:t>, r)</a:t>
            </a:r>
            <a:endParaRPr lang="en-US" sz="2000" b="0" dirty="0">
              <a:solidFill>
                <a:schemeClr val="bg1"/>
              </a:solidFill>
              <a:latin typeface="Gill Sans"/>
              <a:cs typeface="Gill Sans"/>
            </a:endParaRPr>
          </a:p>
        </p:txBody>
      </p:sp>
      <p:sp>
        <p:nvSpPr>
          <p:cNvPr id="6" name="TextBox 5"/>
          <p:cNvSpPr txBox="1"/>
          <p:nvPr/>
        </p:nvSpPr>
        <p:spPr>
          <a:xfrm>
            <a:off x="914400" y="1764268"/>
            <a:ext cx="1056925" cy="400110"/>
          </a:xfrm>
          <a:prstGeom prst="rect">
            <a:avLst/>
          </a:prstGeom>
          <a:noFill/>
        </p:spPr>
        <p:txBody>
          <a:bodyPr wrap="none" rtlCol="0">
            <a:spAutoFit/>
          </a:bodyPr>
          <a:lstStyle/>
          <a:p>
            <a:r>
              <a:rPr lang="en-US" sz="2000" dirty="0" smtClean="0">
                <a:solidFill>
                  <a:schemeClr val="bg1"/>
                </a:solidFill>
                <a:latin typeface="Gill Sans"/>
                <a:cs typeface="Gill Sans"/>
              </a:rPr>
              <a:t>Before</a:t>
            </a:r>
            <a:endParaRPr lang="en-US" sz="2000" dirty="0">
              <a:solidFill>
                <a:schemeClr val="bg1"/>
              </a:solidFill>
              <a:latin typeface="Gill Sans"/>
              <a:cs typeface="Gill Sans"/>
            </a:endParaRPr>
          </a:p>
        </p:txBody>
      </p:sp>
      <p:sp>
        <p:nvSpPr>
          <p:cNvPr id="7" name="TextBox 6"/>
          <p:cNvSpPr txBox="1"/>
          <p:nvPr/>
        </p:nvSpPr>
        <p:spPr>
          <a:xfrm>
            <a:off x="914400" y="3200400"/>
            <a:ext cx="902811" cy="400110"/>
          </a:xfrm>
          <a:prstGeom prst="rect">
            <a:avLst/>
          </a:prstGeom>
          <a:noFill/>
        </p:spPr>
        <p:txBody>
          <a:bodyPr wrap="none" rtlCol="0">
            <a:spAutoFit/>
          </a:bodyPr>
          <a:lstStyle/>
          <a:p>
            <a:r>
              <a:rPr lang="en-US" sz="2000" dirty="0" smtClean="0">
                <a:solidFill>
                  <a:schemeClr val="bg1"/>
                </a:solidFill>
                <a:latin typeface="Gill Sans"/>
                <a:cs typeface="Gill Sans"/>
              </a:rPr>
              <a:t>After</a:t>
            </a:r>
            <a:endParaRPr lang="en-US" sz="2000" dirty="0">
              <a:solidFill>
                <a:schemeClr val="bg1"/>
              </a:solidFill>
              <a:latin typeface="Gill Sans"/>
              <a:cs typeface="Gill Sans"/>
            </a:endParaRPr>
          </a:p>
        </p:txBody>
      </p:sp>
      <p:sp>
        <p:nvSpPr>
          <p:cNvPr id="12" name="TextBox 11"/>
          <p:cNvSpPr txBox="1"/>
          <p:nvPr/>
        </p:nvSpPr>
        <p:spPr>
          <a:xfrm>
            <a:off x="1328234" y="3946763"/>
            <a:ext cx="1738994" cy="400110"/>
          </a:xfrm>
          <a:prstGeom prst="rect">
            <a:avLst/>
          </a:prstGeom>
          <a:noFill/>
        </p:spPr>
        <p:txBody>
          <a:bodyPr wrap="none" rtlCol="0">
            <a:spAutoFit/>
          </a:bodyPr>
          <a:lstStyle/>
          <a:p>
            <a:r>
              <a:rPr lang="en-US" sz="2000" b="0" dirty="0" smtClean="0">
                <a:solidFill>
                  <a:schemeClr val="bg1"/>
                </a:solidFill>
                <a:latin typeface="Gill Sans"/>
                <a:cs typeface="Gill Sans"/>
              </a:rPr>
              <a:t>(k, v</a:t>
            </a:r>
            <a:r>
              <a:rPr lang="en-US" sz="2000" b="0" baseline="-25000" dirty="0" smtClean="0">
                <a:solidFill>
                  <a:schemeClr val="bg1"/>
                </a:solidFill>
                <a:latin typeface="Gill Sans"/>
                <a:cs typeface="Gill Sans"/>
              </a:rPr>
              <a:t>3</a:t>
            </a:r>
            <a:r>
              <a:rPr lang="en-US" sz="2000" b="0" dirty="0" smtClean="0">
                <a:solidFill>
                  <a:schemeClr val="bg1"/>
                </a:solidFill>
                <a:latin typeface="Gill Sans"/>
                <a:cs typeface="Gill Sans"/>
              </a:rPr>
              <a:t>) → (v</a:t>
            </a:r>
            <a:r>
              <a:rPr lang="en-US" sz="2000" b="0" baseline="-25000" dirty="0" smtClean="0">
                <a:solidFill>
                  <a:schemeClr val="bg1"/>
                </a:solidFill>
                <a:latin typeface="Gill Sans"/>
                <a:cs typeface="Gill Sans"/>
              </a:rPr>
              <a:t>3</a:t>
            </a:r>
            <a:r>
              <a:rPr lang="en-US" sz="2000" b="0" dirty="0" smtClean="0">
                <a:solidFill>
                  <a:schemeClr val="bg1"/>
                </a:solidFill>
                <a:latin typeface="Gill Sans"/>
                <a:cs typeface="Gill Sans"/>
              </a:rPr>
              <a:t>, r)</a:t>
            </a:r>
            <a:endParaRPr lang="en-US" sz="2000" b="0" dirty="0">
              <a:solidFill>
                <a:schemeClr val="bg1"/>
              </a:solidFill>
              <a:latin typeface="Gill Sans"/>
              <a:cs typeface="Gill Sans"/>
            </a:endParaRPr>
          </a:p>
        </p:txBody>
      </p:sp>
      <p:sp>
        <p:nvSpPr>
          <p:cNvPr id="13" name="TextBox 12"/>
          <p:cNvSpPr txBox="1"/>
          <p:nvPr/>
        </p:nvSpPr>
        <p:spPr>
          <a:xfrm>
            <a:off x="1328234" y="4297481"/>
            <a:ext cx="1738994" cy="400110"/>
          </a:xfrm>
          <a:prstGeom prst="rect">
            <a:avLst/>
          </a:prstGeom>
          <a:noFill/>
        </p:spPr>
        <p:txBody>
          <a:bodyPr wrap="none" rtlCol="0">
            <a:spAutoFit/>
          </a:bodyPr>
          <a:lstStyle/>
          <a:p>
            <a:r>
              <a:rPr lang="en-US" sz="2000" b="0" dirty="0" smtClean="0">
                <a:solidFill>
                  <a:schemeClr val="bg1"/>
                </a:solidFill>
                <a:latin typeface="Gill Sans"/>
                <a:cs typeface="Gill Sans"/>
              </a:rPr>
              <a:t>(k, v</a:t>
            </a:r>
            <a:r>
              <a:rPr lang="en-US" sz="2000" b="0" baseline="-25000" dirty="0" smtClean="0">
                <a:solidFill>
                  <a:schemeClr val="bg1"/>
                </a:solidFill>
                <a:latin typeface="Gill Sans"/>
                <a:cs typeface="Gill Sans"/>
              </a:rPr>
              <a:t>4</a:t>
            </a:r>
            <a:r>
              <a:rPr lang="en-US" sz="2000" b="0" dirty="0" smtClean="0">
                <a:solidFill>
                  <a:schemeClr val="bg1"/>
                </a:solidFill>
                <a:latin typeface="Gill Sans"/>
                <a:cs typeface="Gill Sans"/>
              </a:rPr>
              <a:t>) → (v</a:t>
            </a:r>
            <a:r>
              <a:rPr lang="en-US" sz="2000" b="0" baseline="-25000" dirty="0" smtClean="0">
                <a:solidFill>
                  <a:schemeClr val="bg1"/>
                </a:solidFill>
                <a:latin typeface="Gill Sans"/>
                <a:cs typeface="Gill Sans"/>
              </a:rPr>
              <a:t>4</a:t>
            </a:r>
            <a:r>
              <a:rPr lang="en-US" sz="2000" b="0" dirty="0" smtClean="0">
                <a:solidFill>
                  <a:schemeClr val="bg1"/>
                </a:solidFill>
                <a:latin typeface="Gill Sans"/>
                <a:cs typeface="Gill Sans"/>
              </a:rPr>
              <a:t>, r)</a:t>
            </a:r>
            <a:endParaRPr lang="en-US" sz="2000" b="0" dirty="0">
              <a:solidFill>
                <a:schemeClr val="bg1"/>
              </a:solidFill>
              <a:latin typeface="Gill Sans"/>
              <a:cs typeface="Gill Sans"/>
            </a:endParaRPr>
          </a:p>
        </p:txBody>
      </p:sp>
      <p:sp>
        <p:nvSpPr>
          <p:cNvPr id="14" name="TextBox 13"/>
          <p:cNvSpPr txBox="1"/>
          <p:nvPr/>
        </p:nvSpPr>
        <p:spPr>
          <a:xfrm>
            <a:off x="1328234" y="4648200"/>
            <a:ext cx="1738994" cy="400110"/>
          </a:xfrm>
          <a:prstGeom prst="rect">
            <a:avLst/>
          </a:prstGeom>
          <a:noFill/>
        </p:spPr>
        <p:txBody>
          <a:bodyPr wrap="none" rtlCol="0">
            <a:spAutoFit/>
          </a:bodyPr>
          <a:lstStyle/>
          <a:p>
            <a:r>
              <a:rPr lang="en-US" sz="2000" b="0" dirty="0" smtClean="0">
                <a:solidFill>
                  <a:schemeClr val="bg1"/>
                </a:solidFill>
                <a:latin typeface="Gill Sans"/>
                <a:cs typeface="Gill Sans"/>
              </a:rPr>
              <a:t>(k, v</a:t>
            </a:r>
            <a:r>
              <a:rPr lang="en-US" sz="2000" b="0" baseline="-25000" dirty="0" smtClean="0">
                <a:solidFill>
                  <a:schemeClr val="bg1"/>
                </a:solidFill>
                <a:latin typeface="Gill Sans"/>
                <a:cs typeface="Gill Sans"/>
              </a:rPr>
              <a:t>8</a:t>
            </a:r>
            <a:r>
              <a:rPr lang="en-US" sz="2000" b="0" dirty="0" smtClean="0">
                <a:solidFill>
                  <a:schemeClr val="bg1"/>
                </a:solidFill>
                <a:latin typeface="Gill Sans"/>
                <a:cs typeface="Gill Sans"/>
              </a:rPr>
              <a:t>) → (v</a:t>
            </a:r>
            <a:r>
              <a:rPr lang="en-US" sz="2000" b="0" baseline="-25000" dirty="0" smtClean="0">
                <a:solidFill>
                  <a:schemeClr val="bg1"/>
                </a:solidFill>
                <a:latin typeface="Gill Sans"/>
                <a:cs typeface="Gill Sans"/>
              </a:rPr>
              <a:t>8</a:t>
            </a:r>
            <a:r>
              <a:rPr lang="en-US" sz="2000" b="0" dirty="0" smtClean="0">
                <a:solidFill>
                  <a:schemeClr val="bg1"/>
                </a:solidFill>
                <a:latin typeface="Gill Sans"/>
                <a:cs typeface="Gill Sans"/>
              </a:rPr>
              <a:t>, r)</a:t>
            </a:r>
            <a:endParaRPr lang="en-US" sz="2000" b="0" dirty="0">
              <a:solidFill>
                <a:schemeClr val="bg1"/>
              </a:solidFill>
              <a:latin typeface="Gill Sans"/>
              <a:cs typeface="Gill Sans"/>
            </a:endParaRPr>
          </a:p>
        </p:txBody>
      </p:sp>
      <p:sp>
        <p:nvSpPr>
          <p:cNvPr id="16" name="TextBox 15"/>
          <p:cNvSpPr txBox="1"/>
          <p:nvPr/>
        </p:nvSpPr>
        <p:spPr>
          <a:xfrm>
            <a:off x="2209800" y="2480846"/>
            <a:ext cx="3321304" cy="369332"/>
          </a:xfrm>
          <a:prstGeom prst="rect">
            <a:avLst/>
          </a:prstGeom>
          <a:noFill/>
        </p:spPr>
        <p:txBody>
          <a:bodyPr wrap="none" rtlCol="0">
            <a:spAutoFit/>
          </a:bodyPr>
          <a:lstStyle/>
          <a:p>
            <a:r>
              <a:rPr lang="en-US" sz="1800" b="0" dirty="0" smtClean="0">
                <a:solidFill>
                  <a:srgbClr val="FF0000"/>
                </a:solidFill>
                <a:latin typeface="Gill Sans"/>
                <a:cs typeface="Gill Sans"/>
              </a:rPr>
              <a:t>Values arrive in arbitrary order…</a:t>
            </a:r>
            <a:endParaRPr lang="en-US" sz="1800" b="0" dirty="0">
              <a:solidFill>
                <a:srgbClr val="FF0000"/>
              </a:solidFill>
              <a:latin typeface="Gill Sans"/>
              <a:cs typeface="Gill Sans"/>
            </a:endParaRPr>
          </a:p>
        </p:txBody>
      </p:sp>
      <p:sp>
        <p:nvSpPr>
          <p:cNvPr id="17" name="TextBox 16"/>
          <p:cNvSpPr txBox="1"/>
          <p:nvPr/>
        </p:nvSpPr>
        <p:spPr>
          <a:xfrm>
            <a:off x="2057400" y="4933890"/>
            <a:ext cx="441146" cy="400110"/>
          </a:xfrm>
          <a:prstGeom prst="rect">
            <a:avLst/>
          </a:prstGeom>
          <a:noFill/>
        </p:spPr>
        <p:txBody>
          <a:bodyPr wrap="none" rtlCol="0">
            <a:spAutoFit/>
          </a:bodyPr>
          <a:lstStyle/>
          <a:p>
            <a:r>
              <a:rPr lang="en-US" sz="2000" b="0" smtClean="0">
                <a:solidFill>
                  <a:schemeClr val="bg1"/>
                </a:solidFill>
                <a:latin typeface="Gill Sans"/>
                <a:cs typeface="Gill Sans"/>
              </a:rPr>
              <a:t>…</a:t>
            </a:r>
            <a:endParaRPr lang="en-US" sz="2000" b="0" dirty="0">
              <a:solidFill>
                <a:schemeClr val="bg1"/>
              </a:solidFill>
              <a:latin typeface="Gill Sans"/>
              <a:cs typeface="Gill Sans"/>
            </a:endParaRPr>
          </a:p>
        </p:txBody>
      </p:sp>
      <p:sp>
        <p:nvSpPr>
          <p:cNvPr id="19" name="TextBox 18"/>
          <p:cNvSpPr txBox="1"/>
          <p:nvPr/>
        </p:nvSpPr>
        <p:spPr>
          <a:xfrm>
            <a:off x="3429000" y="3581400"/>
            <a:ext cx="3442269" cy="400110"/>
          </a:xfrm>
          <a:prstGeom prst="rect">
            <a:avLst/>
          </a:prstGeom>
          <a:noFill/>
        </p:spPr>
        <p:txBody>
          <a:bodyPr wrap="none" rtlCol="0">
            <a:spAutoFit/>
          </a:bodyPr>
          <a:lstStyle/>
          <a:p>
            <a:r>
              <a:rPr lang="en-US" sz="2000" b="0" dirty="0" smtClean="0">
                <a:solidFill>
                  <a:srgbClr val="FF0000"/>
                </a:solidFill>
                <a:latin typeface="Gill Sans"/>
                <a:cs typeface="Gill Sans"/>
              </a:rPr>
              <a:t>Values arrive in sorted order…</a:t>
            </a:r>
            <a:endParaRPr lang="en-US" sz="2000" b="0" dirty="0">
              <a:solidFill>
                <a:srgbClr val="FF0000"/>
              </a:solidFill>
              <a:latin typeface="Gill Sans"/>
              <a:cs typeface="Gill Sans"/>
            </a:endParaRPr>
          </a:p>
        </p:txBody>
      </p:sp>
      <p:sp>
        <p:nvSpPr>
          <p:cNvPr id="20" name="TextBox 19"/>
          <p:cNvSpPr txBox="1"/>
          <p:nvPr/>
        </p:nvSpPr>
        <p:spPr>
          <a:xfrm>
            <a:off x="3429000" y="3928646"/>
            <a:ext cx="5166373" cy="400110"/>
          </a:xfrm>
          <a:prstGeom prst="rect">
            <a:avLst/>
          </a:prstGeom>
          <a:noFill/>
        </p:spPr>
        <p:txBody>
          <a:bodyPr wrap="none" rtlCol="0">
            <a:spAutoFit/>
          </a:bodyPr>
          <a:lstStyle/>
          <a:p>
            <a:r>
              <a:rPr lang="en-US" sz="2000" b="0" dirty="0" smtClean="0">
                <a:solidFill>
                  <a:srgbClr val="FF0000"/>
                </a:solidFill>
                <a:latin typeface="Gill Sans"/>
                <a:cs typeface="Gill Sans"/>
              </a:rPr>
              <a:t>Process by preserving state across multiple keys</a:t>
            </a:r>
            <a:endParaRPr lang="en-US" sz="2000" b="0" dirty="0">
              <a:solidFill>
                <a:srgbClr val="FF0000"/>
              </a:solidFill>
              <a:latin typeface="Gill Sans"/>
              <a:cs typeface="Gill Sans"/>
            </a:endParaRPr>
          </a:p>
        </p:txBody>
      </p:sp>
      <p:sp>
        <p:nvSpPr>
          <p:cNvPr id="21" name="TextBox 20"/>
          <p:cNvSpPr txBox="1"/>
          <p:nvPr/>
        </p:nvSpPr>
        <p:spPr>
          <a:xfrm>
            <a:off x="3429000" y="4267200"/>
            <a:ext cx="3677083" cy="400110"/>
          </a:xfrm>
          <a:prstGeom prst="rect">
            <a:avLst/>
          </a:prstGeom>
          <a:noFill/>
        </p:spPr>
        <p:txBody>
          <a:bodyPr wrap="none" rtlCol="0">
            <a:spAutoFit/>
          </a:bodyPr>
          <a:lstStyle/>
          <a:p>
            <a:r>
              <a:rPr lang="en-US" sz="2000" b="0" dirty="0" smtClean="0">
                <a:solidFill>
                  <a:srgbClr val="FF0000"/>
                </a:solidFill>
                <a:latin typeface="Gill Sans"/>
                <a:cs typeface="Gill Sans"/>
              </a:rPr>
              <a:t>Remember to partition correctly!</a:t>
            </a:r>
            <a:endParaRPr lang="en-US" sz="2000" b="0" dirty="0">
              <a:solidFill>
                <a:srgbClr val="FF0000"/>
              </a:solidFill>
              <a:latin typeface="Gill Sans"/>
              <a:cs typeface="Gill Sans"/>
            </a:endParaRPr>
          </a:p>
        </p:txBody>
      </p:sp>
    </p:spTree>
    <p:extLst>
      <p:ext uri="{BB962C8B-B14F-4D97-AF65-F5344CB8AC3E}">
        <p14:creationId xmlns:p14="http://schemas.microsoft.com/office/powerpoint/2010/main" val="17975749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p:bldP spid="13" grpId="0"/>
      <p:bldP spid="14" grpId="0"/>
      <p:bldP spid="16" grpId="0"/>
      <p:bldP spid="17"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Scenario</a:t>
            </a:r>
            <a:endParaRPr lang="en-US" dirty="0"/>
          </a:p>
        </p:txBody>
      </p:sp>
      <p:sp>
        <p:nvSpPr>
          <p:cNvPr id="3" name="Content Placeholder 2"/>
          <p:cNvSpPr>
            <a:spLocks noGrp="1"/>
          </p:cNvSpPr>
          <p:nvPr>
            <p:ph idx="1"/>
          </p:nvPr>
        </p:nvSpPr>
        <p:spPr/>
        <p:txBody>
          <a:bodyPr/>
          <a:lstStyle/>
          <a:p>
            <a:r>
              <a:rPr lang="en-US" dirty="0" smtClean="0"/>
              <a:t>Two tables:</a:t>
            </a:r>
          </a:p>
          <a:p>
            <a:pPr lvl="1"/>
            <a:r>
              <a:rPr lang="en-US" dirty="0" smtClean="0"/>
              <a:t>User demographics (gender, age, income, etc.)</a:t>
            </a:r>
          </a:p>
          <a:p>
            <a:pPr lvl="1"/>
            <a:r>
              <a:rPr lang="en-US" dirty="0" smtClean="0"/>
              <a:t>User page visits (URL, time spent, etc.)</a:t>
            </a:r>
          </a:p>
          <a:p>
            <a:r>
              <a:rPr lang="en-US" dirty="0" smtClean="0"/>
              <a:t>Analyses we might want to perform:</a:t>
            </a:r>
          </a:p>
          <a:p>
            <a:pPr lvl="1"/>
            <a:r>
              <a:rPr lang="en-US" dirty="0" smtClean="0"/>
              <a:t>Statistics on demographic characteristics</a:t>
            </a:r>
          </a:p>
          <a:p>
            <a:pPr lvl="1"/>
            <a:r>
              <a:rPr lang="en-US" dirty="0" smtClean="0"/>
              <a:t>Statistics on page visits</a:t>
            </a:r>
          </a:p>
          <a:p>
            <a:pPr lvl="1"/>
            <a:r>
              <a:rPr lang="en-US" dirty="0" smtClean="0"/>
              <a:t>Statistics on page visits by URL</a:t>
            </a:r>
          </a:p>
          <a:p>
            <a:pPr lvl="1"/>
            <a:r>
              <a:rPr lang="en-US" dirty="0" smtClean="0"/>
              <a:t>Statistics on page visits by demographic characteristic</a:t>
            </a:r>
          </a:p>
          <a:p>
            <a:pPr lvl="1"/>
            <a:r>
              <a:rPr lang="en-US" dirty="0" smtClean="0"/>
              <a:t>…</a:t>
            </a:r>
            <a:endParaRPr lang="en-US" dirty="0"/>
          </a:p>
        </p:txBody>
      </p:sp>
    </p:spTree>
    <p:extLst>
      <p:ext uri="{BB962C8B-B14F-4D97-AF65-F5344CB8AC3E}">
        <p14:creationId xmlns:p14="http://schemas.microsoft.com/office/powerpoint/2010/main" val="26183732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Algebra</a:t>
            </a:r>
            <a:endParaRPr lang="en-US" dirty="0"/>
          </a:p>
        </p:txBody>
      </p:sp>
      <p:sp>
        <p:nvSpPr>
          <p:cNvPr id="3" name="Content Placeholder 2"/>
          <p:cNvSpPr>
            <a:spLocks noGrp="1"/>
          </p:cNvSpPr>
          <p:nvPr>
            <p:ph idx="1"/>
          </p:nvPr>
        </p:nvSpPr>
        <p:spPr/>
        <p:txBody>
          <a:bodyPr/>
          <a:lstStyle/>
          <a:p>
            <a:r>
              <a:rPr lang="en-US" dirty="0" smtClean="0"/>
              <a:t>Primitives</a:t>
            </a:r>
          </a:p>
          <a:p>
            <a:pPr lvl="1"/>
            <a:r>
              <a:rPr lang="en-US" dirty="0" smtClean="0"/>
              <a:t>Projection (</a:t>
            </a:r>
            <a:r>
              <a:rPr lang="en-US" dirty="0" smtClean="0">
                <a:sym typeface="Symbol"/>
              </a:rPr>
              <a:t>)</a:t>
            </a:r>
            <a:endParaRPr lang="en-US" dirty="0" smtClean="0"/>
          </a:p>
          <a:p>
            <a:pPr lvl="1"/>
            <a:r>
              <a:rPr lang="en-US" dirty="0" smtClean="0"/>
              <a:t>Selection (</a:t>
            </a:r>
            <a:r>
              <a:rPr lang="en-US" dirty="0" smtClean="0">
                <a:sym typeface="Symbol"/>
              </a:rPr>
              <a:t></a:t>
            </a:r>
            <a:r>
              <a:rPr lang="en-US" dirty="0" smtClean="0"/>
              <a:t>)</a:t>
            </a:r>
          </a:p>
          <a:p>
            <a:pPr lvl="1"/>
            <a:r>
              <a:rPr lang="en-US" dirty="0" smtClean="0"/>
              <a:t>Cartesian product (</a:t>
            </a:r>
            <a:r>
              <a:rPr lang="en-US" dirty="0" smtClean="0">
                <a:sym typeface="Symbol"/>
              </a:rPr>
              <a:t>)</a:t>
            </a:r>
          </a:p>
          <a:p>
            <a:pPr lvl="1"/>
            <a:r>
              <a:rPr lang="en-US" dirty="0" smtClean="0"/>
              <a:t>Set union (</a:t>
            </a:r>
            <a:r>
              <a:rPr lang="en-US" dirty="0" smtClean="0">
                <a:sym typeface="Symbol"/>
              </a:rPr>
              <a:t>)</a:t>
            </a:r>
          </a:p>
          <a:p>
            <a:pPr lvl="1"/>
            <a:r>
              <a:rPr lang="en-US" dirty="0" smtClean="0"/>
              <a:t>Set difference (</a:t>
            </a:r>
            <a:r>
              <a:rPr lang="en-US" dirty="0" smtClean="0">
                <a:sym typeface="Symbol"/>
              </a:rPr>
              <a:t></a:t>
            </a:r>
            <a:r>
              <a:rPr lang="en-US" dirty="0" smtClean="0"/>
              <a:t>)</a:t>
            </a:r>
          </a:p>
          <a:p>
            <a:pPr lvl="1"/>
            <a:r>
              <a:rPr lang="en-US" dirty="0" smtClean="0"/>
              <a:t>Rename (</a:t>
            </a:r>
            <a:r>
              <a:rPr lang="en-US" dirty="0" smtClean="0">
                <a:sym typeface="Symbol"/>
              </a:rPr>
              <a:t>)</a:t>
            </a:r>
            <a:endParaRPr lang="en-US" dirty="0" smtClean="0"/>
          </a:p>
          <a:p>
            <a:r>
              <a:rPr lang="en-US" dirty="0" smtClean="0"/>
              <a:t>Other operations</a:t>
            </a:r>
          </a:p>
          <a:p>
            <a:pPr lvl="1"/>
            <a:r>
              <a:rPr lang="en-US" dirty="0" smtClean="0"/>
              <a:t>Join (⋈)</a:t>
            </a:r>
          </a:p>
          <a:p>
            <a:pPr lvl="1"/>
            <a:r>
              <a:rPr lang="en-US" dirty="0" smtClean="0"/>
              <a:t>Group by… aggregation</a:t>
            </a:r>
          </a:p>
          <a:p>
            <a:pPr lvl="1"/>
            <a:r>
              <a:rPr lang="en-US" dirty="0" smtClean="0"/>
              <a:t>…</a:t>
            </a:r>
            <a:endParaRPr lang="en-US" dirty="0"/>
          </a:p>
        </p:txBody>
      </p:sp>
    </p:spTree>
    <p:extLst>
      <p:ext uri="{BB962C8B-B14F-4D97-AF65-F5344CB8AC3E}">
        <p14:creationId xmlns:p14="http://schemas.microsoft.com/office/powerpoint/2010/main" val="25241922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Projection </a:t>
            </a:r>
            <a:endParaRPr lang="en-US" dirty="0"/>
          </a:p>
        </p:txBody>
      </p:sp>
      <p:sp>
        <p:nvSpPr>
          <p:cNvPr id="5" name="Rectangle 4"/>
          <p:cNvSpPr/>
          <p:nvPr/>
        </p:nvSpPr>
        <p:spPr>
          <a:xfrm>
            <a:off x="1600200" y="20574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 name="TextBox 5"/>
          <p:cNvSpPr txBox="1"/>
          <p:nvPr/>
        </p:nvSpPr>
        <p:spPr>
          <a:xfrm>
            <a:off x="1143000" y="2057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7" name="Rectangle 6"/>
          <p:cNvSpPr/>
          <p:nvPr/>
        </p:nvSpPr>
        <p:spPr>
          <a:xfrm>
            <a:off x="2362200" y="2057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0" name="Rounded Rectangle 19"/>
          <p:cNvSpPr/>
          <p:nvPr/>
        </p:nvSpPr>
        <p:spPr bwMode="auto">
          <a:xfrm>
            <a:off x="2819400" y="2057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1" name="Oval 20"/>
          <p:cNvSpPr/>
          <p:nvPr/>
        </p:nvSpPr>
        <p:spPr bwMode="auto">
          <a:xfrm>
            <a:off x="3352800" y="2057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nvGrpSpPr>
          <p:cNvPr id="40" name="Group 39"/>
          <p:cNvGrpSpPr/>
          <p:nvPr/>
        </p:nvGrpSpPr>
        <p:grpSpPr>
          <a:xfrm>
            <a:off x="4343400" y="3352800"/>
            <a:ext cx="984250" cy="533400"/>
            <a:chOff x="3886200" y="1524000"/>
            <a:chExt cx="984250" cy="533400"/>
          </a:xfrm>
        </p:grpSpPr>
        <p:sp>
          <p:nvSpPr>
            <p:cNvPr id="24" name="Rectangle 23"/>
            <p:cNvSpPr/>
            <p:nvPr/>
          </p:nvSpPr>
          <p:spPr>
            <a:xfrm>
              <a:off x="4337050" y="1828800"/>
              <a:ext cx="228600" cy="228600"/>
            </a:xfrm>
            <a:prstGeom prst="rect">
              <a:avLst/>
            </a:prstGeom>
            <a:no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5" name="Oval 24"/>
            <p:cNvSpPr/>
            <p:nvPr/>
          </p:nvSpPr>
          <p:spPr bwMode="auto">
            <a:xfrm>
              <a:off x="4641850" y="1828800"/>
              <a:ext cx="228600" cy="228600"/>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aphicFrame>
          <p:nvGraphicFramePr>
            <p:cNvPr id="26" name="Object 25"/>
            <p:cNvGraphicFramePr>
              <a:graphicFrameLocks noChangeAspect="1"/>
            </p:cNvGraphicFramePr>
            <p:nvPr/>
          </p:nvGraphicFramePr>
          <p:xfrm>
            <a:off x="3886200" y="1524000"/>
            <a:ext cx="527050" cy="527050"/>
          </p:xfrm>
          <a:graphic>
            <a:graphicData uri="http://schemas.openxmlformats.org/presentationml/2006/ole">
              <mc:AlternateContent xmlns:mc="http://schemas.openxmlformats.org/markup-compatibility/2006">
                <mc:Choice xmlns:v="urn:schemas-microsoft-com:vml" Requires="v">
                  <p:oleObj spid="_x0000_s1079" name="Equation" r:id="rId3" imgW="139680" imgH="139680" progId="Equation.3">
                    <p:embed/>
                  </p:oleObj>
                </mc:Choice>
                <mc:Fallback>
                  <p:oleObj name="Equation" r:id="rId3" imgW="13968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524000"/>
                          <a:ext cx="527050"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8" name="Rectangle 27"/>
          <p:cNvSpPr/>
          <p:nvPr/>
        </p:nvSpPr>
        <p:spPr>
          <a:xfrm>
            <a:off x="1600200" y="2590800"/>
            <a:ext cx="685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9" name="TextBox 28"/>
          <p:cNvSpPr txBox="1"/>
          <p:nvPr/>
        </p:nvSpPr>
        <p:spPr>
          <a:xfrm>
            <a:off x="1143000" y="2590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30" name="Rectangle 29"/>
          <p:cNvSpPr/>
          <p:nvPr/>
        </p:nvSpPr>
        <p:spPr>
          <a:xfrm>
            <a:off x="2362200" y="2590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1" name="Rounded Rectangle 30"/>
          <p:cNvSpPr/>
          <p:nvPr/>
        </p:nvSpPr>
        <p:spPr bwMode="auto">
          <a:xfrm>
            <a:off x="2819400" y="2590800"/>
            <a:ext cx="4572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2" name="Oval 31"/>
          <p:cNvSpPr/>
          <p:nvPr/>
        </p:nvSpPr>
        <p:spPr bwMode="auto">
          <a:xfrm>
            <a:off x="3352800" y="25908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4" name="Rectangle 33"/>
          <p:cNvSpPr/>
          <p:nvPr/>
        </p:nvSpPr>
        <p:spPr>
          <a:xfrm>
            <a:off x="1600200" y="31242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5" name="TextBox 34"/>
          <p:cNvSpPr txBox="1"/>
          <p:nvPr/>
        </p:nvSpPr>
        <p:spPr>
          <a:xfrm>
            <a:off x="1143000" y="31242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36" name="Rectangle 35"/>
          <p:cNvSpPr/>
          <p:nvPr/>
        </p:nvSpPr>
        <p:spPr>
          <a:xfrm>
            <a:off x="2362200" y="31242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7" name="Rounded Rectangle 36"/>
          <p:cNvSpPr/>
          <p:nvPr/>
        </p:nvSpPr>
        <p:spPr bwMode="auto">
          <a:xfrm>
            <a:off x="2819400" y="31242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8" name="Oval 37"/>
          <p:cNvSpPr/>
          <p:nvPr/>
        </p:nvSpPr>
        <p:spPr bwMode="auto">
          <a:xfrm>
            <a:off x="3352800" y="31242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39" name="Straight Arrow Connector 38"/>
          <p:cNvCxnSpPr/>
          <p:nvPr/>
        </p:nvCxnSpPr>
        <p:spPr>
          <a:xfrm>
            <a:off x="4267200" y="3276600"/>
            <a:ext cx="1447800" cy="1588"/>
          </a:xfrm>
          <a:prstGeom prst="straightConnector1">
            <a:avLst/>
          </a:prstGeom>
          <a:noFill/>
          <a:ln w="28575" cap="flat" cmpd="sng" algn="ctr">
            <a:solidFill>
              <a:sysClr val="windowText" lastClr="000000"/>
            </a:solidFill>
            <a:prstDash val="solid"/>
            <a:tailEnd type="arrow"/>
          </a:ln>
          <a:effectLst/>
        </p:spPr>
      </p:cxnSp>
      <p:sp>
        <p:nvSpPr>
          <p:cNvPr id="42" name="Rectangle 41"/>
          <p:cNvSpPr/>
          <p:nvPr/>
        </p:nvSpPr>
        <p:spPr>
          <a:xfrm>
            <a:off x="1600200" y="3657600"/>
            <a:ext cx="6858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3" name="TextBox 42"/>
          <p:cNvSpPr txBox="1"/>
          <p:nvPr/>
        </p:nvSpPr>
        <p:spPr>
          <a:xfrm>
            <a:off x="1143000" y="36576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44" name="Rectangle 43"/>
          <p:cNvSpPr/>
          <p:nvPr/>
        </p:nvSpPr>
        <p:spPr>
          <a:xfrm>
            <a:off x="2362200" y="36576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5" name="Rounded Rectangle 44"/>
          <p:cNvSpPr/>
          <p:nvPr/>
        </p:nvSpPr>
        <p:spPr bwMode="auto">
          <a:xfrm>
            <a:off x="2819400" y="3657600"/>
            <a:ext cx="457200" cy="38100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6" name="Oval 45"/>
          <p:cNvSpPr/>
          <p:nvPr/>
        </p:nvSpPr>
        <p:spPr bwMode="auto">
          <a:xfrm>
            <a:off x="3352800" y="36576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8" name="Rectangle 47"/>
          <p:cNvSpPr/>
          <p:nvPr/>
        </p:nvSpPr>
        <p:spPr>
          <a:xfrm>
            <a:off x="1600200" y="41910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9" name="TextBox 48"/>
          <p:cNvSpPr txBox="1"/>
          <p:nvPr/>
        </p:nvSpPr>
        <p:spPr>
          <a:xfrm>
            <a:off x="1143000" y="4191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5</a:t>
            </a:r>
          </a:p>
        </p:txBody>
      </p:sp>
      <p:sp>
        <p:nvSpPr>
          <p:cNvPr id="50" name="Rectangle 49"/>
          <p:cNvSpPr/>
          <p:nvPr/>
        </p:nvSpPr>
        <p:spPr>
          <a:xfrm>
            <a:off x="2362200" y="41910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1" name="Rounded Rectangle 50"/>
          <p:cNvSpPr/>
          <p:nvPr/>
        </p:nvSpPr>
        <p:spPr bwMode="auto">
          <a:xfrm>
            <a:off x="2819400" y="41910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2" name="Oval 51"/>
          <p:cNvSpPr/>
          <p:nvPr/>
        </p:nvSpPr>
        <p:spPr bwMode="auto">
          <a:xfrm>
            <a:off x="3352800" y="4191000"/>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4" name="TextBox 53"/>
          <p:cNvSpPr txBox="1"/>
          <p:nvPr/>
        </p:nvSpPr>
        <p:spPr>
          <a:xfrm>
            <a:off x="6096000" y="2057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55" name="Rectangle 54"/>
          <p:cNvSpPr/>
          <p:nvPr/>
        </p:nvSpPr>
        <p:spPr>
          <a:xfrm>
            <a:off x="6553200" y="2057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7" name="Oval 56"/>
          <p:cNvSpPr/>
          <p:nvPr/>
        </p:nvSpPr>
        <p:spPr bwMode="auto">
          <a:xfrm>
            <a:off x="7010400" y="2057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9" name="TextBox 58"/>
          <p:cNvSpPr txBox="1"/>
          <p:nvPr/>
        </p:nvSpPr>
        <p:spPr>
          <a:xfrm>
            <a:off x="6096000" y="2590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60" name="Rectangle 59"/>
          <p:cNvSpPr/>
          <p:nvPr/>
        </p:nvSpPr>
        <p:spPr>
          <a:xfrm>
            <a:off x="6553200" y="2590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2" name="Oval 61"/>
          <p:cNvSpPr/>
          <p:nvPr/>
        </p:nvSpPr>
        <p:spPr bwMode="auto">
          <a:xfrm>
            <a:off x="7010400" y="25908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4" name="TextBox 63"/>
          <p:cNvSpPr txBox="1"/>
          <p:nvPr/>
        </p:nvSpPr>
        <p:spPr>
          <a:xfrm>
            <a:off x="6096000" y="31242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65" name="Rectangle 64"/>
          <p:cNvSpPr/>
          <p:nvPr/>
        </p:nvSpPr>
        <p:spPr>
          <a:xfrm>
            <a:off x="6553200" y="31242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7" name="Oval 66"/>
          <p:cNvSpPr/>
          <p:nvPr/>
        </p:nvSpPr>
        <p:spPr bwMode="auto">
          <a:xfrm>
            <a:off x="7010400" y="31242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9" name="TextBox 68"/>
          <p:cNvSpPr txBox="1"/>
          <p:nvPr/>
        </p:nvSpPr>
        <p:spPr>
          <a:xfrm>
            <a:off x="6096000" y="36576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70" name="Rectangle 69"/>
          <p:cNvSpPr/>
          <p:nvPr/>
        </p:nvSpPr>
        <p:spPr>
          <a:xfrm>
            <a:off x="6553200" y="36576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72" name="Oval 71"/>
          <p:cNvSpPr/>
          <p:nvPr/>
        </p:nvSpPr>
        <p:spPr bwMode="auto">
          <a:xfrm>
            <a:off x="7010400" y="36576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4" name="TextBox 73"/>
          <p:cNvSpPr txBox="1"/>
          <p:nvPr/>
        </p:nvSpPr>
        <p:spPr>
          <a:xfrm>
            <a:off x="6096000" y="4191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5</a:t>
            </a:r>
          </a:p>
        </p:txBody>
      </p:sp>
      <p:sp>
        <p:nvSpPr>
          <p:cNvPr id="75" name="Rectangle 74"/>
          <p:cNvSpPr/>
          <p:nvPr/>
        </p:nvSpPr>
        <p:spPr>
          <a:xfrm>
            <a:off x="6553200" y="41910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77" name="Oval 76"/>
          <p:cNvSpPr/>
          <p:nvPr/>
        </p:nvSpPr>
        <p:spPr bwMode="auto">
          <a:xfrm>
            <a:off x="7010400" y="4191000"/>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8843419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Projection in MapReduce</a:t>
            </a:r>
            <a:endParaRPr lang="en-US" dirty="0"/>
          </a:p>
        </p:txBody>
      </p:sp>
      <p:sp>
        <p:nvSpPr>
          <p:cNvPr id="3" name="Content Placeholder 2"/>
          <p:cNvSpPr>
            <a:spLocks noGrp="1"/>
          </p:cNvSpPr>
          <p:nvPr>
            <p:ph idx="1"/>
          </p:nvPr>
        </p:nvSpPr>
        <p:spPr/>
        <p:txBody>
          <a:bodyPr/>
          <a:lstStyle/>
          <a:p>
            <a:r>
              <a:rPr lang="en-US" dirty="0" smtClean="0"/>
              <a:t>Easy!</a:t>
            </a:r>
          </a:p>
          <a:p>
            <a:pPr lvl="1"/>
            <a:r>
              <a:rPr lang="en-US" dirty="0" smtClean="0"/>
              <a:t>Map over </a:t>
            </a:r>
            <a:r>
              <a:rPr lang="en-US" dirty="0" err="1" smtClean="0"/>
              <a:t>tuples</a:t>
            </a:r>
            <a:r>
              <a:rPr lang="en-US" dirty="0" smtClean="0"/>
              <a:t>, emit new </a:t>
            </a:r>
            <a:r>
              <a:rPr lang="en-US" dirty="0" err="1" smtClean="0"/>
              <a:t>tuples</a:t>
            </a:r>
            <a:r>
              <a:rPr lang="en-US" dirty="0" smtClean="0"/>
              <a:t> with appropriate attributes</a:t>
            </a:r>
          </a:p>
          <a:p>
            <a:pPr lvl="1"/>
            <a:r>
              <a:rPr lang="en-US" dirty="0" smtClean="0"/>
              <a:t>No reducers, unless for regrouping or resorting </a:t>
            </a:r>
            <a:r>
              <a:rPr lang="en-US" dirty="0" err="1" smtClean="0"/>
              <a:t>tuples</a:t>
            </a:r>
            <a:endParaRPr lang="en-US" dirty="0" smtClean="0"/>
          </a:p>
          <a:p>
            <a:pPr lvl="1"/>
            <a:r>
              <a:rPr lang="en-US" dirty="0" smtClean="0"/>
              <a:t>Alternatively: perform in reducer, after some other processing</a:t>
            </a:r>
          </a:p>
          <a:p>
            <a:r>
              <a:rPr lang="en-US" dirty="0" smtClean="0"/>
              <a:t>Basically limited by HDFS streaming speeds</a:t>
            </a:r>
          </a:p>
          <a:p>
            <a:pPr lvl="1"/>
            <a:r>
              <a:rPr lang="en-US" dirty="0" smtClean="0"/>
              <a:t>Speed of encoding/decoding </a:t>
            </a:r>
            <a:r>
              <a:rPr lang="en-US" dirty="0" err="1" smtClean="0"/>
              <a:t>tuples</a:t>
            </a:r>
            <a:r>
              <a:rPr lang="en-US" dirty="0" smtClean="0"/>
              <a:t> becomes important</a:t>
            </a:r>
          </a:p>
          <a:p>
            <a:pPr lvl="1"/>
            <a:r>
              <a:rPr lang="en-US" dirty="0" smtClean="0"/>
              <a:t>Take advantage of compression when available</a:t>
            </a:r>
          </a:p>
          <a:p>
            <a:pPr lvl="1"/>
            <a:r>
              <a:rPr lang="en-US" dirty="0" err="1" smtClean="0"/>
              <a:t>Semistructured</a:t>
            </a:r>
            <a:r>
              <a:rPr lang="en-US" dirty="0" smtClean="0"/>
              <a:t> data? No problem!</a:t>
            </a:r>
          </a:p>
          <a:p>
            <a:pPr lvl="1"/>
            <a:endParaRPr lang="en-US" dirty="0"/>
          </a:p>
        </p:txBody>
      </p:sp>
    </p:spTree>
    <p:extLst>
      <p:ext uri="{BB962C8B-B14F-4D97-AF65-F5344CB8AC3E}">
        <p14:creationId xmlns:p14="http://schemas.microsoft.com/office/powerpoint/2010/main" val="39949471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Rectangle 4"/>
          <p:cNvSpPr/>
          <p:nvPr/>
        </p:nvSpPr>
        <p:spPr>
          <a:xfrm>
            <a:off x="1295400" y="20574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 name="TextBox 5"/>
          <p:cNvSpPr txBox="1"/>
          <p:nvPr/>
        </p:nvSpPr>
        <p:spPr>
          <a:xfrm>
            <a:off x="838200" y="2057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7" name="Rectangle 6"/>
          <p:cNvSpPr/>
          <p:nvPr/>
        </p:nvSpPr>
        <p:spPr>
          <a:xfrm>
            <a:off x="2057400" y="2057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0" name="Rounded Rectangle 19"/>
          <p:cNvSpPr/>
          <p:nvPr/>
        </p:nvSpPr>
        <p:spPr bwMode="auto">
          <a:xfrm>
            <a:off x="2514600" y="2057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1" name="Oval 20"/>
          <p:cNvSpPr/>
          <p:nvPr/>
        </p:nvSpPr>
        <p:spPr bwMode="auto">
          <a:xfrm>
            <a:off x="3048000" y="2057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nvGrpSpPr>
          <p:cNvPr id="3" name="Group 39"/>
          <p:cNvGrpSpPr/>
          <p:nvPr/>
        </p:nvGrpSpPr>
        <p:grpSpPr>
          <a:xfrm>
            <a:off x="4097338" y="3352800"/>
            <a:ext cx="703262" cy="533400"/>
            <a:chOff x="3862388" y="1524000"/>
            <a:chExt cx="703262" cy="533400"/>
          </a:xfrm>
        </p:grpSpPr>
        <p:sp>
          <p:nvSpPr>
            <p:cNvPr id="24" name="Rectangle 23"/>
            <p:cNvSpPr/>
            <p:nvPr/>
          </p:nvSpPr>
          <p:spPr>
            <a:xfrm>
              <a:off x="4337050" y="1828800"/>
              <a:ext cx="228600" cy="228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aphicFrame>
          <p:nvGraphicFramePr>
            <p:cNvPr id="26" name="Object 25"/>
            <p:cNvGraphicFramePr>
              <a:graphicFrameLocks noChangeAspect="1"/>
            </p:cNvGraphicFramePr>
            <p:nvPr/>
          </p:nvGraphicFramePr>
          <p:xfrm>
            <a:off x="3862388" y="1524000"/>
            <a:ext cx="574675" cy="527050"/>
          </p:xfrm>
          <a:graphic>
            <a:graphicData uri="http://schemas.openxmlformats.org/presentationml/2006/ole">
              <mc:AlternateContent xmlns:mc="http://schemas.openxmlformats.org/markup-compatibility/2006">
                <mc:Choice xmlns:v="urn:schemas-microsoft-com:vml" Requires="v">
                  <p:oleObj spid="_x0000_s11319" name="Equation" r:id="rId3" imgW="152280" imgH="139680" progId="Equation.3">
                    <p:embed/>
                  </p:oleObj>
                </mc:Choice>
                <mc:Fallback>
                  <p:oleObj name="Equation" r:id="rId3" imgW="15228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2388" y="1524000"/>
                          <a:ext cx="574675"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8" name="Rectangle 27"/>
          <p:cNvSpPr/>
          <p:nvPr/>
        </p:nvSpPr>
        <p:spPr>
          <a:xfrm>
            <a:off x="1295400" y="2590800"/>
            <a:ext cx="685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9" name="TextBox 28"/>
          <p:cNvSpPr txBox="1"/>
          <p:nvPr/>
        </p:nvSpPr>
        <p:spPr>
          <a:xfrm>
            <a:off x="838200" y="2590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30" name="Rectangle 29"/>
          <p:cNvSpPr/>
          <p:nvPr/>
        </p:nvSpPr>
        <p:spPr>
          <a:xfrm>
            <a:off x="2057400" y="2590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1" name="Rounded Rectangle 30"/>
          <p:cNvSpPr/>
          <p:nvPr/>
        </p:nvSpPr>
        <p:spPr bwMode="auto">
          <a:xfrm>
            <a:off x="2514600" y="2590800"/>
            <a:ext cx="4572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2" name="Oval 31"/>
          <p:cNvSpPr/>
          <p:nvPr/>
        </p:nvSpPr>
        <p:spPr bwMode="auto">
          <a:xfrm>
            <a:off x="3048000" y="25908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4" name="Rectangle 33"/>
          <p:cNvSpPr/>
          <p:nvPr/>
        </p:nvSpPr>
        <p:spPr>
          <a:xfrm>
            <a:off x="1295400" y="31242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5" name="TextBox 34"/>
          <p:cNvSpPr txBox="1"/>
          <p:nvPr/>
        </p:nvSpPr>
        <p:spPr>
          <a:xfrm>
            <a:off x="838200" y="31242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36" name="Rectangle 35"/>
          <p:cNvSpPr/>
          <p:nvPr/>
        </p:nvSpPr>
        <p:spPr>
          <a:xfrm>
            <a:off x="2057400" y="31242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7" name="Rounded Rectangle 36"/>
          <p:cNvSpPr/>
          <p:nvPr/>
        </p:nvSpPr>
        <p:spPr bwMode="auto">
          <a:xfrm>
            <a:off x="2514600" y="31242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8" name="Oval 37"/>
          <p:cNvSpPr/>
          <p:nvPr/>
        </p:nvSpPr>
        <p:spPr bwMode="auto">
          <a:xfrm>
            <a:off x="3048000" y="31242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39" name="Straight Arrow Connector 38"/>
          <p:cNvCxnSpPr/>
          <p:nvPr/>
        </p:nvCxnSpPr>
        <p:spPr>
          <a:xfrm>
            <a:off x="3733800" y="3276600"/>
            <a:ext cx="1447800" cy="1588"/>
          </a:xfrm>
          <a:prstGeom prst="straightConnector1">
            <a:avLst/>
          </a:prstGeom>
          <a:noFill/>
          <a:ln w="28575" cap="flat" cmpd="sng" algn="ctr">
            <a:solidFill>
              <a:sysClr val="windowText" lastClr="000000"/>
            </a:solidFill>
            <a:prstDash val="solid"/>
            <a:tailEnd type="arrow"/>
          </a:ln>
          <a:effectLst/>
        </p:spPr>
      </p:cxnSp>
      <p:sp>
        <p:nvSpPr>
          <p:cNvPr id="42" name="Rectangle 41"/>
          <p:cNvSpPr/>
          <p:nvPr/>
        </p:nvSpPr>
        <p:spPr>
          <a:xfrm>
            <a:off x="1295400" y="3657600"/>
            <a:ext cx="6858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3" name="TextBox 42"/>
          <p:cNvSpPr txBox="1"/>
          <p:nvPr/>
        </p:nvSpPr>
        <p:spPr>
          <a:xfrm>
            <a:off x="838200" y="36576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44" name="Rectangle 43"/>
          <p:cNvSpPr/>
          <p:nvPr/>
        </p:nvSpPr>
        <p:spPr>
          <a:xfrm>
            <a:off x="2057400" y="36576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5" name="Rounded Rectangle 44"/>
          <p:cNvSpPr/>
          <p:nvPr/>
        </p:nvSpPr>
        <p:spPr bwMode="auto">
          <a:xfrm>
            <a:off x="2514600" y="3657600"/>
            <a:ext cx="457200" cy="38100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6" name="Oval 45"/>
          <p:cNvSpPr/>
          <p:nvPr/>
        </p:nvSpPr>
        <p:spPr bwMode="auto">
          <a:xfrm>
            <a:off x="3048000" y="36576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8" name="Rectangle 47"/>
          <p:cNvSpPr/>
          <p:nvPr/>
        </p:nvSpPr>
        <p:spPr>
          <a:xfrm>
            <a:off x="1295400" y="41910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9" name="TextBox 48"/>
          <p:cNvSpPr txBox="1"/>
          <p:nvPr/>
        </p:nvSpPr>
        <p:spPr>
          <a:xfrm>
            <a:off x="838200" y="4191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5</a:t>
            </a:r>
          </a:p>
        </p:txBody>
      </p:sp>
      <p:sp>
        <p:nvSpPr>
          <p:cNvPr id="50" name="Rectangle 49"/>
          <p:cNvSpPr/>
          <p:nvPr/>
        </p:nvSpPr>
        <p:spPr>
          <a:xfrm>
            <a:off x="2057400" y="41910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1" name="Rounded Rectangle 50"/>
          <p:cNvSpPr/>
          <p:nvPr/>
        </p:nvSpPr>
        <p:spPr bwMode="auto">
          <a:xfrm>
            <a:off x="2514600" y="41910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2" name="Oval 51"/>
          <p:cNvSpPr/>
          <p:nvPr/>
        </p:nvSpPr>
        <p:spPr bwMode="auto">
          <a:xfrm>
            <a:off x="3048000" y="4191000"/>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6" name="Rectangle 55"/>
          <p:cNvSpPr/>
          <p:nvPr/>
        </p:nvSpPr>
        <p:spPr>
          <a:xfrm>
            <a:off x="5867400" y="28194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8" name="TextBox 57"/>
          <p:cNvSpPr txBox="1"/>
          <p:nvPr/>
        </p:nvSpPr>
        <p:spPr>
          <a:xfrm>
            <a:off x="5410200" y="2819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61" name="Rectangle 60"/>
          <p:cNvSpPr/>
          <p:nvPr/>
        </p:nvSpPr>
        <p:spPr>
          <a:xfrm>
            <a:off x="6629400" y="2819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3" name="Rounded Rectangle 62"/>
          <p:cNvSpPr/>
          <p:nvPr/>
        </p:nvSpPr>
        <p:spPr bwMode="auto">
          <a:xfrm>
            <a:off x="7086600" y="2819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6" name="Oval 65"/>
          <p:cNvSpPr/>
          <p:nvPr/>
        </p:nvSpPr>
        <p:spPr bwMode="auto">
          <a:xfrm>
            <a:off x="7620000" y="2819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9" name="Rectangle 78"/>
          <p:cNvSpPr/>
          <p:nvPr/>
        </p:nvSpPr>
        <p:spPr>
          <a:xfrm>
            <a:off x="5867400" y="33528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80" name="TextBox 79"/>
          <p:cNvSpPr txBox="1"/>
          <p:nvPr/>
        </p:nvSpPr>
        <p:spPr>
          <a:xfrm>
            <a:off x="5410200" y="3352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81" name="Rectangle 80"/>
          <p:cNvSpPr/>
          <p:nvPr/>
        </p:nvSpPr>
        <p:spPr>
          <a:xfrm>
            <a:off x="6629400" y="33528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82" name="Rounded Rectangle 81"/>
          <p:cNvSpPr/>
          <p:nvPr/>
        </p:nvSpPr>
        <p:spPr bwMode="auto">
          <a:xfrm>
            <a:off x="7086600" y="33528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3" name="Oval 82"/>
          <p:cNvSpPr/>
          <p:nvPr/>
        </p:nvSpPr>
        <p:spPr bwMode="auto">
          <a:xfrm>
            <a:off x="7620000" y="33528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6460928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in MapReduce</a:t>
            </a:r>
            <a:endParaRPr lang="en-US" dirty="0"/>
          </a:p>
        </p:txBody>
      </p:sp>
      <p:sp>
        <p:nvSpPr>
          <p:cNvPr id="3" name="Content Placeholder 2"/>
          <p:cNvSpPr>
            <a:spLocks noGrp="1"/>
          </p:cNvSpPr>
          <p:nvPr>
            <p:ph idx="1"/>
          </p:nvPr>
        </p:nvSpPr>
        <p:spPr/>
        <p:txBody>
          <a:bodyPr/>
          <a:lstStyle/>
          <a:p>
            <a:r>
              <a:rPr lang="en-US" dirty="0" smtClean="0"/>
              <a:t>Easy!</a:t>
            </a:r>
          </a:p>
          <a:p>
            <a:pPr lvl="1"/>
            <a:r>
              <a:rPr lang="en-US" dirty="0" smtClean="0"/>
              <a:t>Map over </a:t>
            </a:r>
            <a:r>
              <a:rPr lang="en-US" dirty="0" err="1" smtClean="0"/>
              <a:t>tuples</a:t>
            </a:r>
            <a:r>
              <a:rPr lang="en-US" dirty="0" smtClean="0"/>
              <a:t>, emit only </a:t>
            </a:r>
            <a:r>
              <a:rPr lang="en-US" dirty="0" err="1" smtClean="0"/>
              <a:t>tuples</a:t>
            </a:r>
            <a:r>
              <a:rPr lang="en-US" dirty="0" smtClean="0"/>
              <a:t> that meet criteria</a:t>
            </a:r>
          </a:p>
          <a:p>
            <a:pPr lvl="1"/>
            <a:r>
              <a:rPr lang="en-US" dirty="0" smtClean="0"/>
              <a:t>No reducers, unless for regrouping or resorting </a:t>
            </a:r>
            <a:r>
              <a:rPr lang="en-US" dirty="0" err="1" smtClean="0"/>
              <a:t>tuples</a:t>
            </a:r>
            <a:endParaRPr lang="en-US" dirty="0" smtClean="0"/>
          </a:p>
          <a:p>
            <a:pPr lvl="1"/>
            <a:r>
              <a:rPr lang="en-US" dirty="0" smtClean="0"/>
              <a:t>Alternatively: perform in reducer, after some other processing</a:t>
            </a:r>
          </a:p>
          <a:p>
            <a:r>
              <a:rPr lang="en-US" dirty="0"/>
              <a:t>Basically limited by HDFS streaming speeds</a:t>
            </a:r>
          </a:p>
          <a:p>
            <a:pPr lvl="1"/>
            <a:r>
              <a:rPr lang="en-US" dirty="0"/>
              <a:t>Speed of encoding/decoding tuples becomes important</a:t>
            </a:r>
          </a:p>
          <a:p>
            <a:pPr lvl="1"/>
            <a:r>
              <a:rPr lang="en-US" dirty="0"/>
              <a:t>Take advantage of compression when available</a:t>
            </a:r>
          </a:p>
          <a:p>
            <a:pPr lvl="1"/>
            <a:r>
              <a:rPr lang="en-US" dirty="0" err="1"/>
              <a:t>Semistructured</a:t>
            </a:r>
            <a:r>
              <a:rPr lang="en-US" dirty="0"/>
              <a:t> data? No problem!</a:t>
            </a:r>
          </a:p>
        </p:txBody>
      </p:sp>
    </p:spTree>
    <p:extLst>
      <p:ext uri="{BB962C8B-B14F-4D97-AF65-F5344CB8AC3E}">
        <p14:creationId xmlns:p14="http://schemas.microsoft.com/office/powerpoint/2010/main" val="40122578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by… Aggregation</a:t>
            </a:r>
            <a:endParaRPr lang="en-US" dirty="0"/>
          </a:p>
        </p:txBody>
      </p:sp>
      <p:sp>
        <p:nvSpPr>
          <p:cNvPr id="3" name="Content Placeholder 2"/>
          <p:cNvSpPr>
            <a:spLocks noGrp="1"/>
          </p:cNvSpPr>
          <p:nvPr>
            <p:ph idx="1"/>
          </p:nvPr>
        </p:nvSpPr>
        <p:spPr/>
        <p:txBody>
          <a:bodyPr/>
          <a:lstStyle/>
          <a:p>
            <a:r>
              <a:rPr lang="en-US" dirty="0" smtClean="0"/>
              <a:t>Example: What is the average time spent per URL?</a:t>
            </a:r>
          </a:p>
          <a:p>
            <a:r>
              <a:rPr lang="en-US" dirty="0" smtClean="0"/>
              <a:t>In SQL:</a:t>
            </a:r>
          </a:p>
          <a:p>
            <a:pPr lvl="1"/>
            <a:r>
              <a:rPr lang="en-US" dirty="0" smtClean="0"/>
              <a:t>SELECT </a:t>
            </a:r>
            <a:r>
              <a:rPr lang="en-US" dirty="0" err="1" smtClean="0"/>
              <a:t>url</a:t>
            </a:r>
            <a:r>
              <a:rPr lang="en-US" dirty="0" smtClean="0"/>
              <a:t>, AVG(time) FROM visits GROUP BY </a:t>
            </a:r>
            <a:r>
              <a:rPr lang="en-US" dirty="0" err="1" smtClean="0"/>
              <a:t>url</a:t>
            </a:r>
            <a:endParaRPr lang="en-US" dirty="0" smtClean="0"/>
          </a:p>
          <a:p>
            <a:r>
              <a:rPr lang="en-US" dirty="0" smtClean="0"/>
              <a:t>In MapReduce:</a:t>
            </a:r>
          </a:p>
          <a:p>
            <a:pPr lvl="1"/>
            <a:r>
              <a:rPr lang="en-US" dirty="0" smtClean="0"/>
              <a:t>Map over </a:t>
            </a:r>
            <a:r>
              <a:rPr lang="en-US" dirty="0" err="1" smtClean="0"/>
              <a:t>tuples</a:t>
            </a:r>
            <a:r>
              <a:rPr lang="en-US" dirty="0" smtClean="0"/>
              <a:t>, emit time, keyed by </a:t>
            </a:r>
            <a:r>
              <a:rPr lang="en-US" dirty="0" err="1" smtClean="0"/>
              <a:t>url</a:t>
            </a:r>
            <a:endParaRPr lang="en-US" dirty="0" smtClean="0"/>
          </a:p>
          <a:p>
            <a:pPr lvl="1"/>
            <a:r>
              <a:rPr lang="en-US" dirty="0" smtClean="0"/>
              <a:t>Framework automatically groups values by keys</a:t>
            </a:r>
          </a:p>
          <a:p>
            <a:pPr lvl="1"/>
            <a:r>
              <a:rPr lang="en-US" dirty="0" smtClean="0"/>
              <a:t>Compute average in reducer</a:t>
            </a:r>
          </a:p>
          <a:p>
            <a:pPr lvl="1"/>
            <a:r>
              <a:rPr lang="en-US" dirty="0" smtClean="0"/>
              <a:t>Optimize with combiners</a:t>
            </a:r>
            <a:endParaRPr lang="en-US" dirty="0"/>
          </a:p>
        </p:txBody>
      </p:sp>
    </p:spTree>
    <p:extLst>
      <p:ext uri="{BB962C8B-B14F-4D97-AF65-F5344CB8AC3E}">
        <p14:creationId xmlns:p14="http://schemas.microsoft.com/office/powerpoint/2010/main" val="39915241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r>
              <a:rPr lang="en-US" dirty="0" smtClean="0"/>
              <a:t>Structured </a:t>
            </a:r>
            <a:r>
              <a:rPr lang="en-US" dirty="0" smtClean="0"/>
              <a:t>data</a:t>
            </a:r>
          </a:p>
          <a:p>
            <a:pPr lvl="1"/>
            <a:r>
              <a:rPr lang="en-US" dirty="0" smtClean="0"/>
              <a:t>Processing relational data </a:t>
            </a:r>
            <a:r>
              <a:rPr lang="en-US" dirty="0" smtClean="0"/>
              <a:t>with MapReduce</a:t>
            </a:r>
            <a:endParaRPr lang="en-US" dirty="0" smtClean="0"/>
          </a:p>
          <a:p>
            <a:r>
              <a:rPr lang="en-US" dirty="0" smtClean="0"/>
              <a:t>Unstructured data</a:t>
            </a:r>
            <a:endParaRPr lang="en-US" dirty="0" smtClean="0"/>
          </a:p>
          <a:p>
            <a:pPr lvl="1"/>
            <a:r>
              <a:rPr lang="en-US" dirty="0" smtClean="0"/>
              <a:t>Basics of indexing and retrieval</a:t>
            </a:r>
          </a:p>
          <a:p>
            <a:pPr lvl="1"/>
            <a:r>
              <a:rPr lang="en-US" dirty="0" smtClean="0"/>
              <a:t>Inverted indexing in MapReduce</a:t>
            </a:r>
          </a:p>
          <a:p>
            <a:pPr lvl="1"/>
            <a:endParaRPr lang="en-US" dirty="0"/>
          </a:p>
        </p:txBody>
      </p:sp>
    </p:spTree>
    <p:extLst>
      <p:ext uri="{BB962C8B-B14F-4D97-AF65-F5344CB8AC3E}">
        <p14:creationId xmlns:p14="http://schemas.microsoft.com/office/powerpoint/2010/main" val="38382854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C:\Documents and Settings\Jimmy Lin\Local Settings\Temporary Internet Files\Content.IE5\8DW3C1QH\MPj04228650000[1].jpg"/>
          <p:cNvPicPr>
            <a:picLocks noChangeAspect="1" noChangeArrowheads="1"/>
          </p:cNvPicPr>
          <p:nvPr/>
        </p:nvPicPr>
        <p:blipFill>
          <a:blip r:embed="rId2" cstate="print"/>
          <a:srcRect/>
          <a:stretch>
            <a:fillRect/>
          </a:stretch>
        </p:blipFill>
        <p:spPr bwMode="auto">
          <a:xfrm>
            <a:off x="-228600" y="-13600"/>
            <a:ext cx="10210800" cy="6885200"/>
          </a:xfrm>
          <a:prstGeom prst="rect">
            <a:avLst/>
          </a:prstGeom>
          <a:noFill/>
          <a:ln w="9525">
            <a:noFill/>
            <a:miter lim="800000"/>
            <a:headEnd/>
            <a:tailEnd/>
          </a:ln>
        </p:spPr>
      </p:pic>
      <p:sp>
        <p:nvSpPr>
          <p:cNvPr id="6" name="TextBox 5"/>
          <p:cNvSpPr txBox="1">
            <a:spLocks noChangeArrowheads="1"/>
          </p:cNvSpPr>
          <p:nvPr/>
        </p:nvSpPr>
        <p:spPr bwMode="auto">
          <a:xfrm>
            <a:off x="0" y="1828800"/>
            <a:ext cx="9144000" cy="708025"/>
          </a:xfrm>
          <a:prstGeom prst="rect">
            <a:avLst/>
          </a:prstGeom>
          <a:noFill/>
          <a:ln w="9525">
            <a:noFill/>
            <a:miter lim="800000"/>
            <a:headEnd/>
            <a:tailEnd/>
          </a:ln>
        </p:spPr>
        <p:txBody>
          <a:bodyPr>
            <a:spAutoFit/>
          </a:bodyPr>
          <a:lstStyle/>
          <a:p>
            <a:pPr algn="ctr"/>
            <a:r>
              <a:rPr lang="en-US" sz="4000" dirty="0">
                <a:solidFill>
                  <a:srgbClr val="FF0000"/>
                </a:solidFill>
                <a:latin typeface="Gill Sans"/>
                <a:cs typeface="Gill Sans"/>
              </a:rPr>
              <a:t>Relational</a:t>
            </a:r>
            <a:r>
              <a:rPr lang="en-US" sz="4000" dirty="0">
                <a:solidFill>
                  <a:schemeClr val="bg2"/>
                </a:solidFill>
                <a:latin typeface="Gill Sans"/>
                <a:cs typeface="Gill Sans"/>
              </a:rPr>
              <a:t> </a:t>
            </a:r>
            <a:r>
              <a:rPr lang="en-US" sz="4000" dirty="0" smtClean="0">
                <a:solidFill>
                  <a:schemeClr val="bg2"/>
                </a:solidFill>
                <a:latin typeface="Gill Sans"/>
                <a:cs typeface="Gill Sans"/>
              </a:rPr>
              <a:t>Joins</a:t>
            </a:r>
            <a:endParaRPr lang="en-US" sz="4000" dirty="0">
              <a:solidFill>
                <a:schemeClr val="bg2"/>
              </a:solidFill>
              <a:latin typeface="Gill Sans"/>
              <a:cs typeface="Gill Sans"/>
            </a:endParaRPr>
          </a:p>
        </p:txBody>
      </p:sp>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smtClean="0">
                <a:solidFill>
                  <a:schemeClr val="bg2"/>
                </a:solidFill>
              </a:rPr>
              <a:t>Source: Microsoft Office Clip Art</a:t>
            </a:r>
          </a:p>
        </p:txBody>
      </p:sp>
    </p:spTree>
    <p:extLst>
      <p:ext uri="{BB962C8B-B14F-4D97-AF65-F5344CB8AC3E}">
        <p14:creationId xmlns:p14="http://schemas.microsoft.com/office/powerpoint/2010/main" val="227810781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Joins</a:t>
            </a:r>
            <a:endParaRPr lang="en-US" dirty="0"/>
          </a:p>
        </p:txBody>
      </p:sp>
      <p:sp>
        <p:nvSpPr>
          <p:cNvPr id="192" name="Flowchart: Collate 191"/>
          <p:cNvSpPr/>
          <p:nvPr/>
        </p:nvSpPr>
        <p:spPr>
          <a:xfrm rot="5400000">
            <a:off x="4381500" y="3390900"/>
            <a:ext cx="381000" cy="762000"/>
          </a:xfrm>
          <a:prstGeom prst="flowChartCollate">
            <a:avLst/>
          </a:prstGeom>
          <a:noFill/>
          <a:ln w="19050"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cxnSp>
        <p:nvCxnSpPr>
          <p:cNvPr id="208" name="Straight Arrow Connector 207"/>
          <p:cNvCxnSpPr/>
          <p:nvPr/>
        </p:nvCxnSpPr>
        <p:spPr>
          <a:xfrm>
            <a:off x="2514600" y="3733800"/>
            <a:ext cx="1447800" cy="1588"/>
          </a:xfrm>
          <a:prstGeom prst="straightConnector1">
            <a:avLst/>
          </a:prstGeom>
          <a:noFill/>
          <a:ln w="28575" cap="flat" cmpd="sng" algn="ctr">
            <a:solidFill>
              <a:sysClr val="windowText" lastClr="000000"/>
            </a:solidFill>
            <a:prstDash val="solid"/>
            <a:tailEnd type="arrow"/>
          </a:ln>
          <a:effectLst/>
        </p:spPr>
      </p:cxnSp>
      <p:cxnSp>
        <p:nvCxnSpPr>
          <p:cNvPr id="209" name="Straight Arrow Connector 208"/>
          <p:cNvCxnSpPr/>
          <p:nvPr/>
        </p:nvCxnSpPr>
        <p:spPr>
          <a:xfrm rot="5400000" flipH="1" flipV="1">
            <a:off x="2361803" y="3581003"/>
            <a:ext cx="304800" cy="794"/>
          </a:xfrm>
          <a:prstGeom prst="straightConnector1">
            <a:avLst/>
          </a:prstGeom>
          <a:noFill/>
          <a:ln w="28575" cap="flat" cmpd="sng" algn="ctr">
            <a:solidFill>
              <a:sysClr val="windowText" lastClr="000000"/>
            </a:solidFill>
            <a:prstDash val="solid"/>
            <a:tailEnd type="none"/>
          </a:ln>
          <a:effectLst/>
        </p:spPr>
      </p:cxnSp>
      <p:grpSp>
        <p:nvGrpSpPr>
          <p:cNvPr id="210" name="Group 209"/>
          <p:cNvGrpSpPr/>
          <p:nvPr/>
        </p:nvGrpSpPr>
        <p:grpSpPr>
          <a:xfrm flipH="1">
            <a:off x="5105400" y="3429000"/>
            <a:ext cx="1448594" cy="306388"/>
            <a:chOff x="5638006" y="3810000"/>
            <a:chExt cx="1448594" cy="306388"/>
          </a:xfrm>
        </p:grpSpPr>
        <p:cxnSp>
          <p:nvCxnSpPr>
            <p:cNvPr id="211" name="Straight Arrow Connector 210"/>
            <p:cNvCxnSpPr/>
            <p:nvPr/>
          </p:nvCxnSpPr>
          <p:spPr>
            <a:xfrm>
              <a:off x="5638800" y="4114800"/>
              <a:ext cx="1447800" cy="1588"/>
            </a:xfrm>
            <a:prstGeom prst="straightConnector1">
              <a:avLst/>
            </a:prstGeom>
            <a:noFill/>
            <a:ln w="28575" cap="flat" cmpd="sng" algn="ctr">
              <a:solidFill>
                <a:sysClr val="windowText" lastClr="000000"/>
              </a:solidFill>
              <a:prstDash val="solid"/>
              <a:tailEnd type="arrow"/>
            </a:ln>
            <a:effectLst/>
          </p:spPr>
        </p:cxnSp>
        <p:cxnSp>
          <p:nvCxnSpPr>
            <p:cNvPr id="212" name="Straight Arrow Connector 211"/>
            <p:cNvCxnSpPr/>
            <p:nvPr/>
          </p:nvCxnSpPr>
          <p:spPr>
            <a:xfrm rot="5400000" flipH="1" flipV="1">
              <a:off x="5486003" y="3962003"/>
              <a:ext cx="304800" cy="794"/>
            </a:xfrm>
            <a:prstGeom prst="straightConnector1">
              <a:avLst/>
            </a:prstGeom>
            <a:noFill/>
            <a:ln w="28575" cap="flat" cmpd="sng" algn="ctr">
              <a:solidFill>
                <a:sysClr val="windowText" lastClr="000000"/>
              </a:solidFill>
              <a:prstDash val="solid"/>
              <a:tailEnd type="none"/>
            </a:ln>
            <a:effectLst/>
          </p:spPr>
        </p:cxnSp>
      </p:grpSp>
      <p:cxnSp>
        <p:nvCxnSpPr>
          <p:cNvPr id="213" name="Straight Arrow Connector 212"/>
          <p:cNvCxnSpPr/>
          <p:nvPr/>
        </p:nvCxnSpPr>
        <p:spPr>
          <a:xfrm rot="5400000">
            <a:off x="4418806" y="4114006"/>
            <a:ext cx="304800" cy="1588"/>
          </a:xfrm>
          <a:prstGeom prst="straightConnector1">
            <a:avLst/>
          </a:prstGeom>
          <a:noFill/>
          <a:ln w="28575" cap="flat" cmpd="sng" algn="ctr">
            <a:solidFill>
              <a:sysClr val="windowText" lastClr="000000"/>
            </a:solidFill>
            <a:prstDash val="solid"/>
            <a:tailEnd type="arrow"/>
          </a:ln>
          <a:effectLst/>
        </p:spPr>
      </p:cxnSp>
      <p:grpSp>
        <p:nvGrpSpPr>
          <p:cNvPr id="216" name="Group 215"/>
          <p:cNvGrpSpPr/>
          <p:nvPr/>
        </p:nvGrpSpPr>
        <p:grpSpPr>
          <a:xfrm>
            <a:off x="1143000" y="1295400"/>
            <a:ext cx="2286000" cy="381000"/>
            <a:chOff x="1219200" y="1143000"/>
            <a:chExt cx="2286000" cy="381000"/>
          </a:xfrm>
        </p:grpSpPr>
        <p:sp>
          <p:nvSpPr>
            <p:cNvPr id="172" name="Rectangle 17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14" name="TextBox 213"/>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215" name="Rectangle 214"/>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17" name="Group 216"/>
          <p:cNvGrpSpPr/>
          <p:nvPr/>
        </p:nvGrpSpPr>
        <p:grpSpPr>
          <a:xfrm>
            <a:off x="1143000" y="1828800"/>
            <a:ext cx="2286000" cy="381000"/>
            <a:chOff x="1219200" y="1143000"/>
            <a:chExt cx="2286000" cy="381000"/>
          </a:xfrm>
        </p:grpSpPr>
        <p:sp>
          <p:nvSpPr>
            <p:cNvPr id="218" name="Rectangle 217"/>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19" name="TextBox 218"/>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220" name="Rectangle 219"/>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21" name="Group 220"/>
          <p:cNvGrpSpPr/>
          <p:nvPr/>
        </p:nvGrpSpPr>
        <p:grpSpPr>
          <a:xfrm>
            <a:off x="1143000" y="2362200"/>
            <a:ext cx="2286000" cy="381000"/>
            <a:chOff x="1219200" y="1143000"/>
            <a:chExt cx="2286000" cy="381000"/>
          </a:xfrm>
        </p:grpSpPr>
        <p:sp>
          <p:nvSpPr>
            <p:cNvPr id="222" name="Rectangle 22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23" name="TextBox 222"/>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224" name="Rectangle 223"/>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25" name="Group 224"/>
          <p:cNvGrpSpPr/>
          <p:nvPr/>
        </p:nvGrpSpPr>
        <p:grpSpPr>
          <a:xfrm>
            <a:off x="1143000" y="2895600"/>
            <a:ext cx="2286000" cy="381000"/>
            <a:chOff x="1219200" y="1143000"/>
            <a:chExt cx="2286000" cy="381000"/>
          </a:xfrm>
        </p:grpSpPr>
        <p:sp>
          <p:nvSpPr>
            <p:cNvPr id="226" name="Rectangle 225"/>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27" name="TextBox 226"/>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228" name="Rectangle 227"/>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29" name="Group 228"/>
          <p:cNvGrpSpPr/>
          <p:nvPr/>
        </p:nvGrpSpPr>
        <p:grpSpPr>
          <a:xfrm>
            <a:off x="5486400" y="1295400"/>
            <a:ext cx="2286000" cy="381000"/>
            <a:chOff x="3124200" y="1143000"/>
            <a:chExt cx="2286000" cy="381000"/>
          </a:xfrm>
        </p:grpSpPr>
        <p:sp>
          <p:nvSpPr>
            <p:cNvPr id="230" name="Rectangle 229"/>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31" name="TextBox 230"/>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1</a:t>
              </a:r>
            </a:p>
          </p:txBody>
        </p:sp>
        <p:sp>
          <p:nvSpPr>
            <p:cNvPr id="232" name="Rectangle 231"/>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33" name="Group 232"/>
          <p:cNvGrpSpPr/>
          <p:nvPr/>
        </p:nvGrpSpPr>
        <p:grpSpPr>
          <a:xfrm>
            <a:off x="5486400" y="1828800"/>
            <a:ext cx="2286000" cy="381000"/>
            <a:chOff x="3124200" y="1143000"/>
            <a:chExt cx="2286000" cy="381000"/>
          </a:xfrm>
        </p:grpSpPr>
        <p:sp>
          <p:nvSpPr>
            <p:cNvPr id="234" name="Rectangle 23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35" name="TextBox 234"/>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2</a:t>
              </a:r>
            </a:p>
          </p:txBody>
        </p:sp>
        <p:sp>
          <p:nvSpPr>
            <p:cNvPr id="236" name="Rectangle 23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37" name="Group 236"/>
          <p:cNvGrpSpPr/>
          <p:nvPr/>
        </p:nvGrpSpPr>
        <p:grpSpPr>
          <a:xfrm>
            <a:off x="5486400" y="2362200"/>
            <a:ext cx="2286000" cy="381000"/>
            <a:chOff x="3124200" y="1143000"/>
            <a:chExt cx="2286000" cy="381000"/>
          </a:xfrm>
        </p:grpSpPr>
        <p:sp>
          <p:nvSpPr>
            <p:cNvPr id="238" name="Rectangle 23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39" name="TextBox 238"/>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3</a:t>
              </a:r>
            </a:p>
          </p:txBody>
        </p:sp>
        <p:sp>
          <p:nvSpPr>
            <p:cNvPr id="240" name="Rectangle 239"/>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41" name="Group 240"/>
          <p:cNvGrpSpPr/>
          <p:nvPr/>
        </p:nvGrpSpPr>
        <p:grpSpPr>
          <a:xfrm>
            <a:off x="5486400" y="2895600"/>
            <a:ext cx="2286000" cy="381000"/>
            <a:chOff x="3124200" y="1143000"/>
            <a:chExt cx="2286000" cy="381000"/>
          </a:xfrm>
        </p:grpSpPr>
        <p:sp>
          <p:nvSpPr>
            <p:cNvPr id="242" name="Rectangle 241"/>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43" name="TextBox 242"/>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4</a:t>
              </a:r>
            </a:p>
          </p:txBody>
        </p:sp>
        <p:sp>
          <p:nvSpPr>
            <p:cNvPr id="244" name="Rectangle 243"/>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53" name="Group 252"/>
          <p:cNvGrpSpPr/>
          <p:nvPr/>
        </p:nvGrpSpPr>
        <p:grpSpPr>
          <a:xfrm>
            <a:off x="2514600" y="4419600"/>
            <a:ext cx="2286000" cy="381000"/>
            <a:chOff x="1219200" y="1143000"/>
            <a:chExt cx="2286000" cy="381000"/>
          </a:xfrm>
        </p:grpSpPr>
        <p:sp>
          <p:nvSpPr>
            <p:cNvPr id="254" name="Rectangle 253"/>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55" name="TextBox 254"/>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256" name="Rectangle 25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57" name="Group 256"/>
          <p:cNvGrpSpPr/>
          <p:nvPr/>
        </p:nvGrpSpPr>
        <p:grpSpPr>
          <a:xfrm>
            <a:off x="4419600" y="4419600"/>
            <a:ext cx="2286000" cy="381000"/>
            <a:chOff x="3124200" y="1143000"/>
            <a:chExt cx="2286000" cy="381000"/>
          </a:xfrm>
        </p:grpSpPr>
        <p:sp>
          <p:nvSpPr>
            <p:cNvPr id="258" name="Rectangle 25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59" name="TextBox 258"/>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2</a:t>
              </a:r>
            </a:p>
          </p:txBody>
        </p:sp>
        <p:sp>
          <p:nvSpPr>
            <p:cNvPr id="260" name="Rectangle 259"/>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61" name="Group 260"/>
          <p:cNvGrpSpPr/>
          <p:nvPr/>
        </p:nvGrpSpPr>
        <p:grpSpPr>
          <a:xfrm>
            <a:off x="2514600" y="4953000"/>
            <a:ext cx="2286000" cy="381000"/>
            <a:chOff x="1219200" y="1143000"/>
            <a:chExt cx="2286000" cy="381000"/>
          </a:xfrm>
        </p:grpSpPr>
        <p:sp>
          <p:nvSpPr>
            <p:cNvPr id="262" name="Rectangle 26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63" name="TextBox 262"/>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264" name="Rectangle 263"/>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65" name="Group 264"/>
          <p:cNvGrpSpPr/>
          <p:nvPr/>
        </p:nvGrpSpPr>
        <p:grpSpPr>
          <a:xfrm>
            <a:off x="4419600" y="4953000"/>
            <a:ext cx="2286000" cy="381000"/>
            <a:chOff x="3124200" y="1143000"/>
            <a:chExt cx="2286000" cy="381000"/>
          </a:xfrm>
        </p:grpSpPr>
        <p:sp>
          <p:nvSpPr>
            <p:cNvPr id="266" name="Rectangle 265"/>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67" name="TextBox 266"/>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4</a:t>
              </a:r>
            </a:p>
          </p:txBody>
        </p:sp>
        <p:sp>
          <p:nvSpPr>
            <p:cNvPr id="268" name="Rectangle 267"/>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69" name="Group 268"/>
          <p:cNvGrpSpPr/>
          <p:nvPr/>
        </p:nvGrpSpPr>
        <p:grpSpPr>
          <a:xfrm>
            <a:off x="2514600" y="5486400"/>
            <a:ext cx="2286000" cy="381000"/>
            <a:chOff x="1219200" y="1143000"/>
            <a:chExt cx="2286000" cy="381000"/>
          </a:xfrm>
        </p:grpSpPr>
        <p:sp>
          <p:nvSpPr>
            <p:cNvPr id="270" name="Rectangle 269"/>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71" name="TextBox 270"/>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272" name="Rectangle 271"/>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73" name="Group 272"/>
          <p:cNvGrpSpPr/>
          <p:nvPr/>
        </p:nvGrpSpPr>
        <p:grpSpPr>
          <a:xfrm>
            <a:off x="4419600" y="5486400"/>
            <a:ext cx="2286000" cy="381000"/>
            <a:chOff x="3124200" y="1143000"/>
            <a:chExt cx="2286000" cy="381000"/>
          </a:xfrm>
        </p:grpSpPr>
        <p:sp>
          <p:nvSpPr>
            <p:cNvPr id="274" name="Rectangle 27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75" name="TextBox 274"/>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1</a:t>
              </a:r>
            </a:p>
          </p:txBody>
        </p:sp>
        <p:sp>
          <p:nvSpPr>
            <p:cNvPr id="276" name="Rectangle 275"/>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77" name="Group 276"/>
          <p:cNvGrpSpPr/>
          <p:nvPr/>
        </p:nvGrpSpPr>
        <p:grpSpPr>
          <a:xfrm>
            <a:off x="2514600" y="6019800"/>
            <a:ext cx="2286000" cy="381000"/>
            <a:chOff x="1219200" y="1143000"/>
            <a:chExt cx="2286000" cy="381000"/>
          </a:xfrm>
        </p:grpSpPr>
        <p:sp>
          <p:nvSpPr>
            <p:cNvPr id="278" name="Rectangle 277"/>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79" name="TextBox 278"/>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280" name="Rectangle 279"/>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81" name="Group 280"/>
          <p:cNvGrpSpPr/>
          <p:nvPr/>
        </p:nvGrpSpPr>
        <p:grpSpPr>
          <a:xfrm>
            <a:off x="4419600" y="6019800"/>
            <a:ext cx="2286000" cy="381000"/>
            <a:chOff x="3124200" y="1143000"/>
            <a:chExt cx="2286000" cy="381000"/>
          </a:xfrm>
        </p:grpSpPr>
        <p:sp>
          <p:nvSpPr>
            <p:cNvPr id="282" name="Rectangle 281"/>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83" name="TextBox 282"/>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3</a:t>
              </a:r>
            </a:p>
          </p:txBody>
        </p:sp>
        <p:sp>
          <p:nvSpPr>
            <p:cNvPr id="284" name="Rectangle 283"/>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spTree>
    <p:extLst>
      <p:ext uri="{BB962C8B-B14F-4D97-AF65-F5344CB8AC3E}">
        <p14:creationId xmlns:p14="http://schemas.microsoft.com/office/powerpoint/2010/main" val="24560196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Relationships</a:t>
            </a:r>
            <a:endParaRPr lang="en-US" dirty="0"/>
          </a:p>
        </p:txBody>
      </p:sp>
      <p:sp>
        <p:nvSpPr>
          <p:cNvPr id="4" name="Rectangle 7"/>
          <p:cNvSpPr>
            <a:spLocks noChangeArrowheads="1"/>
          </p:cNvSpPr>
          <p:nvPr/>
        </p:nvSpPr>
        <p:spPr bwMode="auto">
          <a:xfrm>
            <a:off x="6103938" y="4419600"/>
            <a:ext cx="1592262" cy="396875"/>
          </a:xfrm>
          <a:prstGeom prst="rect">
            <a:avLst/>
          </a:prstGeom>
          <a:noFill/>
          <a:ln w="9525">
            <a:noFill/>
            <a:miter lim="800000"/>
            <a:headEnd/>
            <a:tailEnd/>
          </a:ln>
        </p:spPr>
        <p:txBody>
          <a:bodyPr wrap="none" lIns="90488" tIns="44450" rIns="90488" bIns="44450">
            <a:spAutoFit/>
          </a:bodyPr>
          <a:lstStyle/>
          <a:p>
            <a:r>
              <a:rPr lang="en-US" sz="2000">
                <a:solidFill>
                  <a:schemeClr val="bg1"/>
                </a:solidFill>
              </a:rPr>
              <a:t>One-to-One</a:t>
            </a:r>
          </a:p>
        </p:txBody>
      </p:sp>
      <p:sp>
        <p:nvSpPr>
          <p:cNvPr id="5" name="Rectangle 22"/>
          <p:cNvSpPr>
            <a:spLocks noChangeArrowheads="1"/>
          </p:cNvSpPr>
          <p:nvPr/>
        </p:nvSpPr>
        <p:spPr bwMode="auto">
          <a:xfrm>
            <a:off x="3810000" y="4419600"/>
            <a:ext cx="1749425" cy="396875"/>
          </a:xfrm>
          <a:prstGeom prst="rect">
            <a:avLst/>
          </a:prstGeom>
          <a:noFill/>
          <a:ln w="9525">
            <a:noFill/>
            <a:miter lim="800000"/>
            <a:headEnd/>
            <a:tailEnd/>
          </a:ln>
        </p:spPr>
        <p:txBody>
          <a:bodyPr wrap="none" lIns="90488" tIns="44450" rIns="90488" bIns="44450">
            <a:spAutoFit/>
          </a:bodyPr>
          <a:lstStyle/>
          <a:p>
            <a:r>
              <a:rPr lang="en-US" sz="2000">
                <a:solidFill>
                  <a:schemeClr val="bg1"/>
                </a:solidFill>
              </a:rPr>
              <a:t>One-to-Many</a:t>
            </a:r>
          </a:p>
        </p:txBody>
      </p:sp>
      <p:sp>
        <p:nvSpPr>
          <p:cNvPr id="6" name="Rectangle 42"/>
          <p:cNvSpPr>
            <a:spLocks noChangeArrowheads="1"/>
          </p:cNvSpPr>
          <p:nvPr/>
        </p:nvSpPr>
        <p:spPr bwMode="auto">
          <a:xfrm>
            <a:off x="1524000" y="4432300"/>
            <a:ext cx="1905000" cy="393700"/>
          </a:xfrm>
          <a:prstGeom prst="rect">
            <a:avLst/>
          </a:prstGeom>
          <a:noFill/>
          <a:ln w="9525">
            <a:noFill/>
            <a:miter lim="800000"/>
            <a:headEnd/>
            <a:tailEnd/>
          </a:ln>
        </p:spPr>
        <p:txBody>
          <a:bodyPr lIns="90488" tIns="44450" rIns="90488" bIns="44450">
            <a:spAutoFit/>
          </a:bodyPr>
          <a:lstStyle/>
          <a:p>
            <a:pPr algn="ctr"/>
            <a:r>
              <a:rPr lang="en-US" sz="2000">
                <a:solidFill>
                  <a:schemeClr val="bg1"/>
                </a:solidFill>
              </a:rPr>
              <a:t>Many-to-Many</a:t>
            </a:r>
          </a:p>
        </p:txBody>
      </p:sp>
      <p:sp>
        <p:nvSpPr>
          <p:cNvPr id="7" name="Oval 9"/>
          <p:cNvSpPr>
            <a:spLocks noChangeArrowheads="1"/>
          </p:cNvSpPr>
          <p:nvPr/>
        </p:nvSpPr>
        <p:spPr bwMode="auto">
          <a:xfrm>
            <a:off x="19812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8" name="Oval 10"/>
          <p:cNvSpPr>
            <a:spLocks noChangeArrowheads="1"/>
          </p:cNvSpPr>
          <p:nvPr/>
        </p:nvSpPr>
        <p:spPr bwMode="auto">
          <a:xfrm>
            <a:off x="27432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9" name="Oval 11"/>
          <p:cNvSpPr>
            <a:spLocks noChangeArrowheads="1"/>
          </p:cNvSpPr>
          <p:nvPr/>
        </p:nvSpPr>
        <p:spPr bwMode="auto">
          <a:xfrm>
            <a:off x="1981200"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0" name="Oval 12"/>
          <p:cNvSpPr>
            <a:spLocks noChangeArrowheads="1"/>
          </p:cNvSpPr>
          <p:nvPr/>
        </p:nvSpPr>
        <p:spPr bwMode="auto">
          <a:xfrm>
            <a:off x="2743200"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1" name="Oval 13"/>
          <p:cNvSpPr>
            <a:spLocks noChangeArrowheads="1"/>
          </p:cNvSpPr>
          <p:nvPr/>
        </p:nvSpPr>
        <p:spPr bwMode="auto">
          <a:xfrm>
            <a:off x="19812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2" name="Oval 14"/>
          <p:cNvSpPr>
            <a:spLocks noChangeArrowheads="1"/>
          </p:cNvSpPr>
          <p:nvPr/>
        </p:nvSpPr>
        <p:spPr bwMode="auto">
          <a:xfrm>
            <a:off x="27432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3" name="Oval 15"/>
          <p:cNvSpPr>
            <a:spLocks noChangeArrowheads="1"/>
          </p:cNvSpPr>
          <p:nvPr/>
        </p:nvSpPr>
        <p:spPr bwMode="auto">
          <a:xfrm>
            <a:off x="1981200"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4" name="Oval 16"/>
          <p:cNvSpPr>
            <a:spLocks noChangeArrowheads="1"/>
          </p:cNvSpPr>
          <p:nvPr/>
        </p:nvSpPr>
        <p:spPr bwMode="auto">
          <a:xfrm>
            <a:off x="2743200"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5" name="Oval 17"/>
          <p:cNvSpPr>
            <a:spLocks noChangeArrowheads="1"/>
          </p:cNvSpPr>
          <p:nvPr/>
        </p:nvSpPr>
        <p:spPr bwMode="auto">
          <a:xfrm>
            <a:off x="19812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6" name="Oval 18"/>
          <p:cNvSpPr>
            <a:spLocks noChangeArrowheads="1"/>
          </p:cNvSpPr>
          <p:nvPr/>
        </p:nvSpPr>
        <p:spPr bwMode="auto">
          <a:xfrm>
            <a:off x="27432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7" name="Oval 19"/>
          <p:cNvSpPr>
            <a:spLocks noChangeArrowheads="1"/>
          </p:cNvSpPr>
          <p:nvPr/>
        </p:nvSpPr>
        <p:spPr bwMode="auto">
          <a:xfrm>
            <a:off x="1981200"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8" name="Oval 20"/>
          <p:cNvSpPr>
            <a:spLocks noChangeArrowheads="1"/>
          </p:cNvSpPr>
          <p:nvPr/>
        </p:nvSpPr>
        <p:spPr bwMode="auto">
          <a:xfrm>
            <a:off x="2743200"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9" name="Oval 21"/>
          <p:cNvSpPr>
            <a:spLocks noChangeArrowheads="1"/>
          </p:cNvSpPr>
          <p:nvPr/>
        </p:nvSpPr>
        <p:spPr bwMode="auto">
          <a:xfrm>
            <a:off x="41910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0" name="Oval 22"/>
          <p:cNvSpPr>
            <a:spLocks noChangeArrowheads="1"/>
          </p:cNvSpPr>
          <p:nvPr/>
        </p:nvSpPr>
        <p:spPr bwMode="auto">
          <a:xfrm>
            <a:off x="49530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1" name="Oval 24"/>
          <p:cNvSpPr>
            <a:spLocks noChangeArrowheads="1"/>
          </p:cNvSpPr>
          <p:nvPr/>
        </p:nvSpPr>
        <p:spPr bwMode="auto">
          <a:xfrm>
            <a:off x="4953000"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2" name="Oval 25"/>
          <p:cNvSpPr>
            <a:spLocks noChangeArrowheads="1"/>
          </p:cNvSpPr>
          <p:nvPr/>
        </p:nvSpPr>
        <p:spPr bwMode="auto">
          <a:xfrm>
            <a:off x="41910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3" name="Oval 26"/>
          <p:cNvSpPr>
            <a:spLocks noChangeArrowheads="1"/>
          </p:cNvSpPr>
          <p:nvPr/>
        </p:nvSpPr>
        <p:spPr bwMode="auto">
          <a:xfrm>
            <a:off x="49530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4" name="Oval 28"/>
          <p:cNvSpPr>
            <a:spLocks noChangeArrowheads="1"/>
          </p:cNvSpPr>
          <p:nvPr/>
        </p:nvSpPr>
        <p:spPr bwMode="auto">
          <a:xfrm>
            <a:off x="4953000"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5" name="Oval 29"/>
          <p:cNvSpPr>
            <a:spLocks noChangeArrowheads="1"/>
          </p:cNvSpPr>
          <p:nvPr/>
        </p:nvSpPr>
        <p:spPr bwMode="auto">
          <a:xfrm>
            <a:off x="41910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6" name="Oval 30"/>
          <p:cNvSpPr>
            <a:spLocks noChangeArrowheads="1"/>
          </p:cNvSpPr>
          <p:nvPr/>
        </p:nvSpPr>
        <p:spPr bwMode="auto">
          <a:xfrm>
            <a:off x="49530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7" name="Oval 32"/>
          <p:cNvSpPr>
            <a:spLocks noChangeArrowheads="1"/>
          </p:cNvSpPr>
          <p:nvPr/>
        </p:nvSpPr>
        <p:spPr bwMode="auto">
          <a:xfrm>
            <a:off x="4953000"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8" name="Oval 33"/>
          <p:cNvSpPr>
            <a:spLocks noChangeArrowheads="1"/>
          </p:cNvSpPr>
          <p:nvPr/>
        </p:nvSpPr>
        <p:spPr bwMode="auto">
          <a:xfrm>
            <a:off x="6408738"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9" name="Oval 34"/>
          <p:cNvSpPr>
            <a:spLocks noChangeArrowheads="1"/>
          </p:cNvSpPr>
          <p:nvPr/>
        </p:nvSpPr>
        <p:spPr bwMode="auto">
          <a:xfrm>
            <a:off x="7170738"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0" name="Oval 35"/>
          <p:cNvSpPr>
            <a:spLocks noChangeArrowheads="1"/>
          </p:cNvSpPr>
          <p:nvPr/>
        </p:nvSpPr>
        <p:spPr bwMode="auto">
          <a:xfrm>
            <a:off x="6408738"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1" name="Oval 36"/>
          <p:cNvSpPr>
            <a:spLocks noChangeArrowheads="1"/>
          </p:cNvSpPr>
          <p:nvPr/>
        </p:nvSpPr>
        <p:spPr bwMode="auto">
          <a:xfrm>
            <a:off x="7170738"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2" name="Oval 37"/>
          <p:cNvSpPr>
            <a:spLocks noChangeArrowheads="1"/>
          </p:cNvSpPr>
          <p:nvPr/>
        </p:nvSpPr>
        <p:spPr bwMode="auto">
          <a:xfrm>
            <a:off x="6408738"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3" name="Oval 38"/>
          <p:cNvSpPr>
            <a:spLocks noChangeArrowheads="1"/>
          </p:cNvSpPr>
          <p:nvPr/>
        </p:nvSpPr>
        <p:spPr bwMode="auto">
          <a:xfrm>
            <a:off x="7170738"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4" name="Oval 39"/>
          <p:cNvSpPr>
            <a:spLocks noChangeArrowheads="1"/>
          </p:cNvSpPr>
          <p:nvPr/>
        </p:nvSpPr>
        <p:spPr bwMode="auto">
          <a:xfrm>
            <a:off x="6408738"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5" name="Oval 40"/>
          <p:cNvSpPr>
            <a:spLocks noChangeArrowheads="1"/>
          </p:cNvSpPr>
          <p:nvPr/>
        </p:nvSpPr>
        <p:spPr bwMode="auto">
          <a:xfrm>
            <a:off x="7170738"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6" name="Oval 41"/>
          <p:cNvSpPr>
            <a:spLocks noChangeArrowheads="1"/>
          </p:cNvSpPr>
          <p:nvPr/>
        </p:nvSpPr>
        <p:spPr bwMode="auto">
          <a:xfrm>
            <a:off x="6408738"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7" name="Oval 42"/>
          <p:cNvSpPr>
            <a:spLocks noChangeArrowheads="1"/>
          </p:cNvSpPr>
          <p:nvPr/>
        </p:nvSpPr>
        <p:spPr bwMode="auto">
          <a:xfrm>
            <a:off x="7170738"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8" name="Oval 43"/>
          <p:cNvSpPr>
            <a:spLocks noChangeArrowheads="1"/>
          </p:cNvSpPr>
          <p:nvPr/>
        </p:nvSpPr>
        <p:spPr bwMode="auto">
          <a:xfrm>
            <a:off x="6408738"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9" name="Oval 44"/>
          <p:cNvSpPr>
            <a:spLocks noChangeArrowheads="1"/>
          </p:cNvSpPr>
          <p:nvPr/>
        </p:nvSpPr>
        <p:spPr bwMode="auto">
          <a:xfrm>
            <a:off x="7170738" y="4038600"/>
            <a:ext cx="152400" cy="152400"/>
          </a:xfrm>
          <a:prstGeom prst="ellipse">
            <a:avLst/>
          </a:prstGeom>
          <a:solidFill>
            <a:schemeClr val="bg1"/>
          </a:solidFill>
          <a:ln w="9525" algn="ctr">
            <a:solidFill>
              <a:schemeClr val="bg1"/>
            </a:solidFill>
            <a:round/>
            <a:headEnd/>
            <a:tailEnd/>
          </a:ln>
        </p:spPr>
        <p:txBody>
          <a:bodyPr/>
          <a:lstStyle/>
          <a:p>
            <a:endParaRPr lang="en-US"/>
          </a:p>
        </p:txBody>
      </p:sp>
      <p:cxnSp>
        <p:nvCxnSpPr>
          <p:cNvPr id="40" name="Straight Connector 49"/>
          <p:cNvCxnSpPr>
            <a:cxnSpLocks noChangeShapeType="1"/>
            <a:stCxn id="7" idx="5"/>
            <a:endCxn id="12" idx="1"/>
          </p:cNvCxnSpPr>
          <p:nvPr/>
        </p:nvCxnSpPr>
        <p:spPr bwMode="auto">
          <a:xfrm rot="16200000" flipH="1">
            <a:off x="2111375" y="2263775"/>
            <a:ext cx="654050" cy="654050"/>
          </a:xfrm>
          <a:prstGeom prst="line">
            <a:avLst/>
          </a:prstGeom>
          <a:noFill/>
          <a:ln w="25400" algn="ctr">
            <a:solidFill>
              <a:schemeClr val="bg1"/>
            </a:solidFill>
            <a:round/>
            <a:headEnd/>
            <a:tailEnd/>
          </a:ln>
        </p:spPr>
      </p:cxnSp>
      <p:cxnSp>
        <p:nvCxnSpPr>
          <p:cNvPr id="41" name="Straight Connector 51"/>
          <p:cNvCxnSpPr>
            <a:cxnSpLocks noChangeShapeType="1"/>
            <a:stCxn id="7" idx="5"/>
            <a:endCxn id="10" idx="2"/>
          </p:cNvCxnSpPr>
          <p:nvPr/>
        </p:nvCxnSpPr>
        <p:spPr bwMode="auto">
          <a:xfrm rot="16200000" flipH="1">
            <a:off x="2263775" y="2111375"/>
            <a:ext cx="327025" cy="631825"/>
          </a:xfrm>
          <a:prstGeom prst="line">
            <a:avLst/>
          </a:prstGeom>
          <a:noFill/>
          <a:ln w="25400" algn="ctr">
            <a:solidFill>
              <a:schemeClr val="bg1"/>
            </a:solidFill>
            <a:round/>
            <a:headEnd/>
            <a:tailEnd/>
          </a:ln>
        </p:spPr>
      </p:cxnSp>
      <p:cxnSp>
        <p:nvCxnSpPr>
          <p:cNvPr id="42" name="Straight Connector 54"/>
          <p:cNvCxnSpPr>
            <a:cxnSpLocks noChangeShapeType="1"/>
            <a:stCxn id="7" idx="5"/>
            <a:endCxn id="14" idx="1"/>
          </p:cNvCxnSpPr>
          <p:nvPr/>
        </p:nvCxnSpPr>
        <p:spPr bwMode="auto">
          <a:xfrm rot="16200000" flipH="1">
            <a:off x="1920875" y="2454275"/>
            <a:ext cx="1035050" cy="654050"/>
          </a:xfrm>
          <a:prstGeom prst="line">
            <a:avLst/>
          </a:prstGeom>
          <a:noFill/>
          <a:ln w="25400" algn="ctr">
            <a:solidFill>
              <a:schemeClr val="bg1"/>
            </a:solidFill>
            <a:round/>
            <a:headEnd/>
            <a:tailEnd/>
          </a:ln>
        </p:spPr>
      </p:cxnSp>
      <p:cxnSp>
        <p:nvCxnSpPr>
          <p:cNvPr id="43" name="Straight Connector 57"/>
          <p:cNvCxnSpPr>
            <a:cxnSpLocks noChangeShapeType="1"/>
            <a:stCxn id="13" idx="6"/>
            <a:endCxn id="12" idx="2"/>
          </p:cNvCxnSpPr>
          <p:nvPr/>
        </p:nvCxnSpPr>
        <p:spPr bwMode="auto">
          <a:xfrm flipV="1">
            <a:off x="2133600" y="2971800"/>
            <a:ext cx="609600" cy="381000"/>
          </a:xfrm>
          <a:prstGeom prst="line">
            <a:avLst/>
          </a:prstGeom>
          <a:noFill/>
          <a:ln w="25400" algn="ctr">
            <a:solidFill>
              <a:schemeClr val="bg1"/>
            </a:solidFill>
            <a:round/>
            <a:headEnd/>
            <a:tailEnd/>
          </a:ln>
        </p:spPr>
      </p:cxnSp>
      <p:cxnSp>
        <p:nvCxnSpPr>
          <p:cNvPr id="44" name="Straight Connector 60"/>
          <p:cNvCxnSpPr>
            <a:cxnSpLocks noChangeShapeType="1"/>
            <a:stCxn id="17" idx="7"/>
            <a:endCxn id="12" idx="3"/>
          </p:cNvCxnSpPr>
          <p:nvPr/>
        </p:nvCxnSpPr>
        <p:spPr bwMode="auto">
          <a:xfrm rot="5400000" flipH="1" flipV="1">
            <a:off x="1920875" y="3216275"/>
            <a:ext cx="1035050" cy="654050"/>
          </a:xfrm>
          <a:prstGeom prst="line">
            <a:avLst/>
          </a:prstGeom>
          <a:noFill/>
          <a:ln w="25400" algn="ctr">
            <a:solidFill>
              <a:schemeClr val="bg1"/>
            </a:solidFill>
            <a:round/>
            <a:headEnd/>
            <a:tailEnd/>
          </a:ln>
        </p:spPr>
      </p:cxnSp>
      <p:cxnSp>
        <p:nvCxnSpPr>
          <p:cNvPr id="45" name="Straight Connector 64"/>
          <p:cNvCxnSpPr>
            <a:cxnSpLocks noChangeShapeType="1"/>
            <a:stCxn id="8" idx="3"/>
            <a:endCxn id="11" idx="6"/>
          </p:cNvCxnSpPr>
          <p:nvPr/>
        </p:nvCxnSpPr>
        <p:spPr bwMode="auto">
          <a:xfrm rot="5400000">
            <a:off x="2095500" y="2301875"/>
            <a:ext cx="708025" cy="631825"/>
          </a:xfrm>
          <a:prstGeom prst="line">
            <a:avLst/>
          </a:prstGeom>
          <a:noFill/>
          <a:ln w="25400" algn="ctr">
            <a:solidFill>
              <a:schemeClr val="bg1"/>
            </a:solidFill>
            <a:round/>
            <a:headEnd/>
            <a:tailEnd/>
          </a:ln>
        </p:spPr>
      </p:cxnSp>
      <p:cxnSp>
        <p:nvCxnSpPr>
          <p:cNvPr id="46" name="Straight Connector 67"/>
          <p:cNvCxnSpPr>
            <a:cxnSpLocks noChangeShapeType="1"/>
            <a:stCxn id="16" idx="1"/>
            <a:endCxn id="11" idx="6"/>
          </p:cNvCxnSpPr>
          <p:nvPr/>
        </p:nvCxnSpPr>
        <p:spPr bwMode="auto">
          <a:xfrm rot="16200000" flipV="1">
            <a:off x="2095500" y="3009900"/>
            <a:ext cx="708025" cy="631825"/>
          </a:xfrm>
          <a:prstGeom prst="line">
            <a:avLst/>
          </a:prstGeom>
          <a:noFill/>
          <a:ln w="25400" algn="ctr">
            <a:solidFill>
              <a:schemeClr val="bg1"/>
            </a:solidFill>
            <a:round/>
            <a:headEnd/>
            <a:tailEnd/>
          </a:ln>
        </p:spPr>
      </p:cxnSp>
      <p:cxnSp>
        <p:nvCxnSpPr>
          <p:cNvPr id="47" name="Straight Connector 70"/>
          <p:cNvCxnSpPr>
            <a:cxnSpLocks noChangeShapeType="1"/>
            <a:stCxn id="18" idx="1"/>
            <a:endCxn id="15" idx="6"/>
          </p:cNvCxnSpPr>
          <p:nvPr/>
        </p:nvCxnSpPr>
        <p:spPr bwMode="auto">
          <a:xfrm rot="16200000" flipV="1">
            <a:off x="2286000" y="3581400"/>
            <a:ext cx="327025" cy="631825"/>
          </a:xfrm>
          <a:prstGeom prst="line">
            <a:avLst/>
          </a:prstGeom>
          <a:noFill/>
          <a:ln w="25400" algn="ctr">
            <a:solidFill>
              <a:schemeClr val="bg1"/>
            </a:solidFill>
            <a:round/>
            <a:headEnd/>
            <a:tailEnd/>
          </a:ln>
        </p:spPr>
      </p:cxnSp>
      <p:cxnSp>
        <p:nvCxnSpPr>
          <p:cNvPr id="48" name="Straight Connector 74"/>
          <p:cNvCxnSpPr>
            <a:cxnSpLocks noChangeShapeType="1"/>
            <a:stCxn id="18" idx="1"/>
            <a:endCxn id="13" idx="6"/>
          </p:cNvCxnSpPr>
          <p:nvPr/>
        </p:nvCxnSpPr>
        <p:spPr bwMode="auto">
          <a:xfrm rot="16200000" flipV="1">
            <a:off x="2095500" y="3390900"/>
            <a:ext cx="708025" cy="631825"/>
          </a:xfrm>
          <a:prstGeom prst="line">
            <a:avLst/>
          </a:prstGeom>
          <a:noFill/>
          <a:ln w="25400" algn="ctr">
            <a:solidFill>
              <a:schemeClr val="bg1"/>
            </a:solidFill>
            <a:round/>
            <a:headEnd/>
            <a:tailEnd/>
          </a:ln>
        </p:spPr>
      </p:cxnSp>
      <p:cxnSp>
        <p:nvCxnSpPr>
          <p:cNvPr id="49" name="Straight Connector 77"/>
          <p:cNvCxnSpPr>
            <a:cxnSpLocks noChangeShapeType="1"/>
            <a:stCxn id="20" idx="2"/>
            <a:endCxn id="19" idx="6"/>
          </p:cNvCxnSpPr>
          <p:nvPr/>
        </p:nvCxnSpPr>
        <p:spPr bwMode="auto">
          <a:xfrm rot="10800000">
            <a:off x="4343400" y="2209800"/>
            <a:ext cx="609600" cy="1588"/>
          </a:xfrm>
          <a:prstGeom prst="line">
            <a:avLst/>
          </a:prstGeom>
          <a:noFill/>
          <a:ln w="25400" algn="ctr">
            <a:solidFill>
              <a:schemeClr val="bg1"/>
            </a:solidFill>
            <a:round/>
            <a:headEnd/>
            <a:tailEnd/>
          </a:ln>
        </p:spPr>
      </p:cxnSp>
      <p:cxnSp>
        <p:nvCxnSpPr>
          <p:cNvPr id="50" name="Straight Connector 80"/>
          <p:cNvCxnSpPr>
            <a:cxnSpLocks noChangeShapeType="1"/>
            <a:stCxn id="21" idx="1"/>
            <a:endCxn id="19" idx="6"/>
          </p:cNvCxnSpPr>
          <p:nvPr/>
        </p:nvCxnSpPr>
        <p:spPr bwMode="auto">
          <a:xfrm rot="16200000" flipV="1">
            <a:off x="4495800" y="2057400"/>
            <a:ext cx="327025" cy="631825"/>
          </a:xfrm>
          <a:prstGeom prst="line">
            <a:avLst/>
          </a:prstGeom>
          <a:noFill/>
          <a:ln w="25400" algn="ctr">
            <a:solidFill>
              <a:schemeClr val="bg1"/>
            </a:solidFill>
            <a:round/>
            <a:headEnd/>
            <a:tailEnd/>
          </a:ln>
        </p:spPr>
      </p:cxnSp>
      <p:cxnSp>
        <p:nvCxnSpPr>
          <p:cNvPr id="51" name="Straight Connector 89"/>
          <p:cNvCxnSpPr>
            <a:cxnSpLocks noChangeShapeType="1"/>
            <a:stCxn id="23" idx="2"/>
            <a:endCxn id="22" idx="6"/>
          </p:cNvCxnSpPr>
          <p:nvPr/>
        </p:nvCxnSpPr>
        <p:spPr bwMode="auto">
          <a:xfrm rot="10800000">
            <a:off x="4343400" y="2971800"/>
            <a:ext cx="609600" cy="1588"/>
          </a:xfrm>
          <a:prstGeom prst="line">
            <a:avLst/>
          </a:prstGeom>
          <a:noFill/>
          <a:ln w="25400" algn="ctr">
            <a:solidFill>
              <a:schemeClr val="bg1"/>
            </a:solidFill>
            <a:round/>
            <a:headEnd/>
            <a:tailEnd/>
          </a:ln>
        </p:spPr>
      </p:cxnSp>
      <p:cxnSp>
        <p:nvCxnSpPr>
          <p:cNvPr id="52" name="Straight Connector 94"/>
          <p:cNvCxnSpPr>
            <a:cxnSpLocks noChangeShapeType="1"/>
            <a:stCxn id="24" idx="1"/>
            <a:endCxn id="22" idx="5"/>
          </p:cNvCxnSpPr>
          <p:nvPr/>
        </p:nvCxnSpPr>
        <p:spPr bwMode="auto">
          <a:xfrm rot="16200000" flipV="1">
            <a:off x="4511675" y="2835275"/>
            <a:ext cx="273050" cy="654050"/>
          </a:xfrm>
          <a:prstGeom prst="line">
            <a:avLst/>
          </a:prstGeom>
          <a:noFill/>
          <a:ln w="25400" algn="ctr">
            <a:solidFill>
              <a:schemeClr val="bg1"/>
            </a:solidFill>
            <a:round/>
            <a:headEnd/>
            <a:tailEnd/>
          </a:ln>
        </p:spPr>
      </p:cxnSp>
      <p:cxnSp>
        <p:nvCxnSpPr>
          <p:cNvPr id="53" name="Straight Connector 97"/>
          <p:cNvCxnSpPr>
            <a:cxnSpLocks noChangeShapeType="1"/>
            <a:stCxn id="26" idx="1"/>
            <a:endCxn id="22" idx="5"/>
          </p:cNvCxnSpPr>
          <p:nvPr/>
        </p:nvCxnSpPr>
        <p:spPr bwMode="auto">
          <a:xfrm rot="16200000" flipV="1">
            <a:off x="4321175" y="3025775"/>
            <a:ext cx="654050" cy="654050"/>
          </a:xfrm>
          <a:prstGeom prst="line">
            <a:avLst/>
          </a:prstGeom>
          <a:noFill/>
          <a:ln w="25400" algn="ctr">
            <a:solidFill>
              <a:schemeClr val="bg1"/>
            </a:solidFill>
            <a:round/>
            <a:headEnd/>
            <a:tailEnd/>
          </a:ln>
        </p:spPr>
      </p:cxnSp>
      <p:cxnSp>
        <p:nvCxnSpPr>
          <p:cNvPr id="54" name="Straight Connector 104"/>
          <p:cNvCxnSpPr>
            <a:cxnSpLocks noChangeShapeType="1"/>
            <a:stCxn id="27" idx="1"/>
            <a:endCxn id="25" idx="5"/>
          </p:cNvCxnSpPr>
          <p:nvPr/>
        </p:nvCxnSpPr>
        <p:spPr bwMode="auto">
          <a:xfrm rot="16200000" flipV="1">
            <a:off x="4511675" y="3597275"/>
            <a:ext cx="273050" cy="654050"/>
          </a:xfrm>
          <a:prstGeom prst="line">
            <a:avLst/>
          </a:prstGeom>
          <a:noFill/>
          <a:ln w="25400" algn="ctr">
            <a:solidFill>
              <a:schemeClr val="bg1"/>
            </a:solidFill>
            <a:round/>
            <a:headEnd/>
            <a:tailEnd/>
          </a:ln>
        </p:spPr>
      </p:cxnSp>
      <p:cxnSp>
        <p:nvCxnSpPr>
          <p:cNvPr id="55" name="Straight Connector 108"/>
          <p:cNvCxnSpPr>
            <a:cxnSpLocks noChangeShapeType="1"/>
            <a:stCxn id="8" idx="3"/>
            <a:endCxn id="9" idx="7"/>
          </p:cNvCxnSpPr>
          <p:nvPr/>
        </p:nvCxnSpPr>
        <p:spPr bwMode="auto">
          <a:xfrm rot="5400000">
            <a:off x="2301875" y="2073275"/>
            <a:ext cx="273050" cy="654050"/>
          </a:xfrm>
          <a:prstGeom prst="line">
            <a:avLst/>
          </a:prstGeom>
          <a:noFill/>
          <a:ln w="25400" algn="ctr">
            <a:solidFill>
              <a:schemeClr val="bg1"/>
            </a:solidFill>
            <a:round/>
            <a:headEnd/>
            <a:tailEnd/>
          </a:ln>
        </p:spPr>
      </p:cxnSp>
      <p:cxnSp>
        <p:nvCxnSpPr>
          <p:cNvPr id="56" name="Straight Connector 113"/>
          <p:cNvCxnSpPr>
            <a:cxnSpLocks noChangeShapeType="1"/>
            <a:stCxn id="31" idx="1"/>
            <a:endCxn id="28" idx="6"/>
          </p:cNvCxnSpPr>
          <p:nvPr/>
        </p:nvCxnSpPr>
        <p:spPr bwMode="auto">
          <a:xfrm rot="16200000" flipV="1">
            <a:off x="6713538" y="2057400"/>
            <a:ext cx="327025" cy="631825"/>
          </a:xfrm>
          <a:prstGeom prst="line">
            <a:avLst/>
          </a:prstGeom>
          <a:noFill/>
          <a:ln w="25400" algn="ctr">
            <a:solidFill>
              <a:schemeClr val="bg1"/>
            </a:solidFill>
            <a:round/>
            <a:headEnd/>
            <a:tailEnd/>
          </a:ln>
        </p:spPr>
      </p:cxnSp>
      <p:cxnSp>
        <p:nvCxnSpPr>
          <p:cNvPr id="57" name="Straight Connector 116"/>
          <p:cNvCxnSpPr>
            <a:cxnSpLocks noChangeShapeType="1"/>
            <a:stCxn id="29" idx="3"/>
            <a:endCxn id="30" idx="7"/>
          </p:cNvCxnSpPr>
          <p:nvPr/>
        </p:nvCxnSpPr>
        <p:spPr bwMode="auto">
          <a:xfrm rot="5400000">
            <a:off x="6729413" y="2073275"/>
            <a:ext cx="273050" cy="654050"/>
          </a:xfrm>
          <a:prstGeom prst="line">
            <a:avLst/>
          </a:prstGeom>
          <a:noFill/>
          <a:ln w="25400" algn="ctr">
            <a:solidFill>
              <a:schemeClr val="bg1"/>
            </a:solidFill>
            <a:round/>
            <a:headEnd/>
            <a:tailEnd/>
          </a:ln>
        </p:spPr>
      </p:cxnSp>
      <p:cxnSp>
        <p:nvCxnSpPr>
          <p:cNvPr id="58" name="Straight Connector 120"/>
          <p:cNvCxnSpPr>
            <a:cxnSpLocks noChangeShapeType="1"/>
            <a:stCxn id="39" idx="1"/>
            <a:endCxn id="36" idx="6"/>
          </p:cNvCxnSpPr>
          <p:nvPr/>
        </p:nvCxnSpPr>
        <p:spPr bwMode="auto">
          <a:xfrm rot="16200000" flipV="1">
            <a:off x="6713538" y="3581400"/>
            <a:ext cx="327025" cy="631825"/>
          </a:xfrm>
          <a:prstGeom prst="line">
            <a:avLst/>
          </a:prstGeom>
          <a:noFill/>
          <a:ln w="25400" algn="ctr">
            <a:solidFill>
              <a:schemeClr val="bg1"/>
            </a:solidFill>
            <a:round/>
            <a:headEnd/>
            <a:tailEnd/>
          </a:ln>
        </p:spPr>
      </p:cxnSp>
      <p:cxnSp>
        <p:nvCxnSpPr>
          <p:cNvPr id="59" name="Straight Connector 123"/>
          <p:cNvCxnSpPr>
            <a:cxnSpLocks noChangeShapeType="1"/>
            <a:stCxn id="35" idx="2"/>
            <a:endCxn id="34" idx="6"/>
          </p:cNvCxnSpPr>
          <p:nvPr/>
        </p:nvCxnSpPr>
        <p:spPr bwMode="auto">
          <a:xfrm rot="10800000">
            <a:off x="6561138" y="3352800"/>
            <a:ext cx="609600" cy="1588"/>
          </a:xfrm>
          <a:prstGeom prst="line">
            <a:avLst/>
          </a:prstGeom>
          <a:noFill/>
          <a:ln w="25400" algn="ctr">
            <a:solidFill>
              <a:schemeClr val="bg1"/>
            </a:solidFill>
            <a:round/>
            <a:headEnd/>
            <a:tailEnd/>
          </a:ln>
        </p:spPr>
      </p:cxnSp>
      <p:cxnSp>
        <p:nvCxnSpPr>
          <p:cNvPr id="60" name="Straight Connector 127"/>
          <p:cNvCxnSpPr>
            <a:cxnSpLocks noChangeShapeType="1"/>
            <a:stCxn id="37" idx="1"/>
            <a:endCxn id="32" idx="5"/>
          </p:cNvCxnSpPr>
          <p:nvPr/>
        </p:nvCxnSpPr>
        <p:spPr bwMode="auto">
          <a:xfrm rot="16200000" flipV="1">
            <a:off x="6538913" y="3025775"/>
            <a:ext cx="654050" cy="654050"/>
          </a:xfrm>
          <a:prstGeom prst="line">
            <a:avLst/>
          </a:prstGeom>
          <a:noFill/>
          <a:ln w="25400" algn="ctr">
            <a:solidFill>
              <a:schemeClr val="bg1"/>
            </a:solidFill>
            <a:round/>
            <a:headEnd/>
            <a:tailEnd/>
          </a:ln>
        </p:spPr>
      </p:cxnSp>
      <p:cxnSp>
        <p:nvCxnSpPr>
          <p:cNvPr id="61" name="Straight Connector 130"/>
          <p:cNvCxnSpPr>
            <a:cxnSpLocks noChangeShapeType="1"/>
            <a:stCxn id="33" idx="3"/>
            <a:endCxn id="38" idx="7"/>
          </p:cNvCxnSpPr>
          <p:nvPr/>
        </p:nvCxnSpPr>
        <p:spPr bwMode="auto">
          <a:xfrm rot="5400000">
            <a:off x="6348413" y="3216275"/>
            <a:ext cx="1035050" cy="654050"/>
          </a:xfrm>
          <a:prstGeom prst="line">
            <a:avLst/>
          </a:prstGeom>
          <a:noFill/>
          <a:ln w="25400" algn="ctr">
            <a:solidFill>
              <a:schemeClr val="bg1"/>
            </a:solidFill>
            <a:round/>
            <a:headEnd/>
            <a:tailEnd/>
          </a:ln>
        </p:spPr>
      </p:cxnSp>
    </p:spTree>
    <p:extLst>
      <p:ext uri="{BB962C8B-B14F-4D97-AF65-F5344CB8AC3E}">
        <p14:creationId xmlns:p14="http://schemas.microsoft.com/office/powerpoint/2010/main" val="20907049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 Algorithms in MapReduce</a:t>
            </a:r>
            <a:endParaRPr lang="en-US" dirty="0"/>
          </a:p>
        </p:txBody>
      </p:sp>
      <p:sp>
        <p:nvSpPr>
          <p:cNvPr id="3" name="Content Placeholder 2"/>
          <p:cNvSpPr>
            <a:spLocks noGrp="1"/>
          </p:cNvSpPr>
          <p:nvPr>
            <p:ph idx="1"/>
          </p:nvPr>
        </p:nvSpPr>
        <p:spPr/>
        <p:txBody>
          <a:bodyPr/>
          <a:lstStyle/>
          <a:p>
            <a:r>
              <a:rPr lang="en-US" dirty="0" smtClean="0"/>
              <a:t>Reduce-side join</a:t>
            </a:r>
          </a:p>
          <a:p>
            <a:r>
              <a:rPr lang="en-US" dirty="0" smtClean="0"/>
              <a:t>Map-side join</a:t>
            </a:r>
          </a:p>
          <a:p>
            <a:r>
              <a:rPr lang="en-US" dirty="0" smtClean="0"/>
              <a:t>In-memory join</a:t>
            </a:r>
          </a:p>
          <a:p>
            <a:pPr lvl="1"/>
            <a:r>
              <a:rPr lang="en-US" dirty="0" smtClean="0"/>
              <a:t>Striped variant</a:t>
            </a:r>
          </a:p>
          <a:p>
            <a:pPr lvl="1"/>
            <a:r>
              <a:rPr lang="en-US" dirty="0" err="1" smtClean="0"/>
              <a:t>Memcached</a:t>
            </a:r>
            <a:r>
              <a:rPr lang="en-US" dirty="0" smtClean="0"/>
              <a:t> variant</a:t>
            </a:r>
            <a:endParaRPr lang="en-US" dirty="0"/>
          </a:p>
        </p:txBody>
      </p:sp>
    </p:spTree>
    <p:extLst>
      <p:ext uri="{BB962C8B-B14F-4D97-AF65-F5344CB8AC3E}">
        <p14:creationId xmlns:p14="http://schemas.microsoft.com/office/powerpoint/2010/main" val="34036235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Reduce-side Join</a:t>
            </a:r>
            <a:endParaRPr lang="en-US" dirty="0"/>
          </a:p>
        </p:txBody>
      </p:sp>
      <p:sp>
        <p:nvSpPr>
          <p:cNvPr id="3" name="Content Placeholder 2"/>
          <p:cNvSpPr>
            <a:spLocks noGrp="1"/>
          </p:cNvSpPr>
          <p:nvPr>
            <p:ph idx="1"/>
          </p:nvPr>
        </p:nvSpPr>
        <p:spPr/>
        <p:txBody>
          <a:bodyPr/>
          <a:lstStyle/>
          <a:p>
            <a:r>
              <a:rPr lang="en-US" dirty="0" smtClean="0"/>
              <a:t>Basic idea: group by join key</a:t>
            </a:r>
          </a:p>
          <a:p>
            <a:pPr lvl="1"/>
            <a:r>
              <a:rPr lang="en-US" dirty="0" smtClean="0"/>
              <a:t>Map over both sets of </a:t>
            </a:r>
            <a:r>
              <a:rPr lang="en-US" dirty="0" err="1" smtClean="0"/>
              <a:t>tuples</a:t>
            </a:r>
            <a:endParaRPr lang="en-US" dirty="0" smtClean="0"/>
          </a:p>
          <a:p>
            <a:pPr lvl="1"/>
            <a:r>
              <a:rPr lang="en-US" dirty="0" smtClean="0"/>
              <a:t>Emit </a:t>
            </a:r>
            <a:r>
              <a:rPr lang="en-US" dirty="0" err="1" smtClean="0"/>
              <a:t>tuple</a:t>
            </a:r>
            <a:r>
              <a:rPr lang="en-US" dirty="0" smtClean="0"/>
              <a:t> as value with join key as the intermediate key</a:t>
            </a:r>
          </a:p>
          <a:p>
            <a:pPr lvl="1"/>
            <a:r>
              <a:rPr lang="en-US" dirty="0" smtClean="0"/>
              <a:t>Execution framework brings together </a:t>
            </a:r>
            <a:r>
              <a:rPr lang="en-US" dirty="0" err="1" smtClean="0"/>
              <a:t>tuples</a:t>
            </a:r>
            <a:r>
              <a:rPr lang="en-US" dirty="0" smtClean="0"/>
              <a:t> sharing the same key</a:t>
            </a:r>
          </a:p>
          <a:p>
            <a:pPr lvl="1"/>
            <a:r>
              <a:rPr lang="en-US" dirty="0" smtClean="0"/>
              <a:t>Perform actual join in reducer</a:t>
            </a:r>
          </a:p>
          <a:p>
            <a:pPr lvl="1"/>
            <a:r>
              <a:rPr lang="en-US" dirty="0" smtClean="0"/>
              <a:t>Similar to a “sort-merge join” in database terminology</a:t>
            </a:r>
          </a:p>
          <a:p>
            <a:r>
              <a:rPr lang="en-US" dirty="0" smtClean="0"/>
              <a:t>Two variants</a:t>
            </a:r>
          </a:p>
          <a:p>
            <a:pPr lvl="1"/>
            <a:r>
              <a:rPr lang="en-US" dirty="0" smtClean="0"/>
              <a:t>1-to-1 joins</a:t>
            </a:r>
          </a:p>
          <a:p>
            <a:pPr lvl="1"/>
            <a:r>
              <a:rPr lang="en-US" dirty="0" smtClean="0"/>
              <a:t>1-to-many and many-to-many joins</a:t>
            </a:r>
          </a:p>
          <a:p>
            <a:pPr lvl="1"/>
            <a:endParaRPr lang="en-US" dirty="0"/>
          </a:p>
        </p:txBody>
      </p:sp>
    </p:spTree>
    <p:extLst>
      <p:ext uri="{BB962C8B-B14F-4D97-AF65-F5344CB8AC3E}">
        <p14:creationId xmlns:p14="http://schemas.microsoft.com/office/powerpoint/2010/main" val="14308967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Reduce-side Join: 1-to-1</a:t>
            </a:r>
            <a:endParaRPr lang="en-US" dirty="0"/>
          </a:p>
        </p:txBody>
      </p:sp>
      <p:grpSp>
        <p:nvGrpSpPr>
          <p:cNvPr id="5" name="Group 4"/>
          <p:cNvGrpSpPr/>
          <p:nvPr/>
        </p:nvGrpSpPr>
        <p:grpSpPr>
          <a:xfrm>
            <a:off x="1143000" y="1828800"/>
            <a:ext cx="2286000" cy="381000"/>
            <a:chOff x="1219200" y="1143000"/>
            <a:chExt cx="2286000" cy="381000"/>
          </a:xfrm>
        </p:grpSpPr>
        <p:sp>
          <p:nvSpPr>
            <p:cNvPr id="6" name="Rectangle 5"/>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7" name="TextBox 6"/>
            <p:cNvSpPr txBox="1"/>
            <p:nvPr/>
          </p:nvSpPr>
          <p:spPr>
            <a:xfrm>
              <a:off x="1219200" y="1143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8" name="Rectangle 7"/>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9" name="Group 8"/>
          <p:cNvGrpSpPr/>
          <p:nvPr/>
        </p:nvGrpSpPr>
        <p:grpSpPr>
          <a:xfrm>
            <a:off x="1143000" y="2286000"/>
            <a:ext cx="2286000" cy="381000"/>
            <a:chOff x="1219200" y="1143000"/>
            <a:chExt cx="2286000" cy="381000"/>
          </a:xfrm>
        </p:grpSpPr>
        <p:sp>
          <p:nvSpPr>
            <p:cNvPr id="10" name="Rectangle 9"/>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1" name="TextBox 10"/>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12" name="Rectangle 11"/>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3" name="Group 12"/>
          <p:cNvGrpSpPr/>
          <p:nvPr/>
        </p:nvGrpSpPr>
        <p:grpSpPr>
          <a:xfrm>
            <a:off x="1143000" y="2743200"/>
            <a:ext cx="2286000" cy="381000"/>
            <a:chOff x="2667000" y="1143000"/>
            <a:chExt cx="2286000" cy="381000"/>
          </a:xfrm>
        </p:grpSpPr>
        <p:sp>
          <p:nvSpPr>
            <p:cNvPr id="14" name="Rectangle 1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5" name="TextBox 14"/>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16" name="Rectangle 1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7" name="Group 16"/>
          <p:cNvGrpSpPr/>
          <p:nvPr/>
        </p:nvGrpSpPr>
        <p:grpSpPr>
          <a:xfrm>
            <a:off x="1143000" y="3200400"/>
            <a:ext cx="2286000" cy="381000"/>
            <a:chOff x="2667000" y="1143000"/>
            <a:chExt cx="2286000" cy="381000"/>
          </a:xfrm>
        </p:grpSpPr>
        <p:sp>
          <p:nvSpPr>
            <p:cNvPr id="18" name="Rectangle 1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9" name="TextBox 18"/>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20" name="Rectangle 19"/>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sp>
        <p:nvSpPr>
          <p:cNvPr id="21" name="Right Arrow 20"/>
          <p:cNvSpPr/>
          <p:nvPr/>
        </p:nvSpPr>
        <p:spPr bwMode="auto">
          <a:xfrm>
            <a:off x="3723736" y="2438400"/>
            <a:ext cx="1076864" cy="53340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23" name="Rectangle 22"/>
          <p:cNvSpPr/>
          <p:nvPr/>
        </p:nvSpPr>
        <p:spPr>
          <a:xfrm>
            <a:off x="6248400" y="18288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4" name="TextBox 23"/>
          <p:cNvSpPr txBox="1"/>
          <p:nvPr/>
        </p:nvSpPr>
        <p:spPr>
          <a:xfrm>
            <a:off x="5791200" y="18288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25" name="Rectangle 24"/>
          <p:cNvSpPr/>
          <p:nvPr/>
        </p:nvSpPr>
        <p:spPr>
          <a:xfrm>
            <a:off x="5105400" y="1828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7" name="Rectangle 26"/>
          <p:cNvSpPr/>
          <p:nvPr/>
        </p:nvSpPr>
        <p:spPr>
          <a:xfrm>
            <a:off x="6248400" y="2286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8" name="TextBox 27"/>
          <p:cNvSpPr txBox="1"/>
          <p:nvPr/>
        </p:nvSpPr>
        <p:spPr>
          <a:xfrm>
            <a:off x="5791200" y="2286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29" name="Rectangle 28"/>
          <p:cNvSpPr/>
          <p:nvPr/>
        </p:nvSpPr>
        <p:spPr>
          <a:xfrm>
            <a:off x="5105400" y="2286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1" name="Rectangle 30"/>
          <p:cNvSpPr/>
          <p:nvPr/>
        </p:nvSpPr>
        <p:spPr>
          <a:xfrm>
            <a:off x="6248400" y="27432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2" name="TextBox 31"/>
          <p:cNvSpPr txBox="1"/>
          <p:nvPr/>
        </p:nvSpPr>
        <p:spPr>
          <a:xfrm>
            <a:off x="5791200" y="27432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33" name="Rectangle 32"/>
          <p:cNvSpPr/>
          <p:nvPr/>
        </p:nvSpPr>
        <p:spPr>
          <a:xfrm>
            <a:off x="5105400" y="27432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5" name="Rectangle 34"/>
          <p:cNvSpPr/>
          <p:nvPr/>
        </p:nvSpPr>
        <p:spPr>
          <a:xfrm>
            <a:off x="6248400" y="3200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6" name="TextBox 35"/>
          <p:cNvSpPr txBox="1"/>
          <p:nvPr/>
        </p:nvSpPr>
        <p:spPr>
          <a:xfrm>
            <a:off x="5791200" y="3200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37" name="Rectangle 36"/>
          <p:cNvSpPr/>
          <p:nvPr/>
        </p:nvSpPr>
        <p:spPr>
          <a:xfrm>
            <a:off x="5105400" y="3200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8" name="TextBox 37"/>
          <p:cNvSpPr txBox="1"/>
          <p:nvPr/>
        </p:nvSpPr>
        <p:spPr>
          <a:xfrm>
            <a:off x="4953000" y="14478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39" name="TextBox 38"/>
          <p:cNvSpPr txBox="1"/>
          <p:nvPr/>
        </p:nvSpPr>
        <p:spPr>
          <a:xfrm>
            <a:off x="6187739" y="14478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40" name="TextBox 39"/>
          <p:cNvSpPr txBox="1"/>
          <p:nvPr/>
        </p:nvSpPr>
        <p:spPr>
          <a:xfrm>
            <a:off x="533400" y="1066800"/>
            <a:ext cx="851315"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Map</a:t>
            </a:r>
            <a:endParaRPr lang="en-US" sz="2400" kern="0" baseline="-25000" dirty="0" smtClean="0">
              <a:solidFill>
                <a:schemeClr val="bg1"/>
              </a:solidFill>
              <a:latin typeface="Gill Sans"/>
              <a:cs typeface="Gill Sans"/>
            </a:endParaRPr>
          </a:p>
        </p:txBody>
      </p:sp>
      <p:sp>
        <p:nvSpPr>
          <p:cNvPr id="41" name="Rectangle 40"/>
          <p:cNvSpPr/>
          <p:nvPr/>
        </p:nvSpPr>
        <p:spPr>
          <a:xfrm>
            <a:off x="2438400" y="51054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2" name="TextBox 41"/>
          <p:cNvSpPr txBox="1"/>
          <p:nvPr/>
        </p:nvSpPr>
        <p:spPr>
          <a:xfrm>
            <a:off x="1981200" y="51054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43" name="Rectangle 42"/>
          <p:cNvSpPr/>
          <p:nvPr/>
        </p:nvSpPr>
        <p:spPr>
          <a:xfrm>
            <a:off x="1295400" y="5105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4" name="Rectangle 43"/>
          <p:cNvSpPr/>
          <p:nvPr/>
        </p:nvSpPr>
        <p:spPr>
          <a:xfrm>
            <a:off x="4419600" y="55626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5" name="TextBox 44"/>
          <p:cNvSpPr txBox="1"/>
          <p:nvPr/>
        </p:nvSpPr>
        <p:spPr>
          <a:xfrm>
            <a:off x="3962400" y="55626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46" name="Rectangle 45"/>
          <p:cNvSpPr/>
          <p:nvPr/>
        </p:nvSpPr>
        <p:spPr>
          <a:xfrm>
            <a:off x="1295400" y="55626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7" name="Rectangle 46"/>
          <p:cNvSpPr/>
          <p:nvPr/>
        </p:nvSpPr>
        <p:spPr>
          <a:xfrm>
            <a:off x="4419600" y="5105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8" name="TextBox 47"/>
          <p:cNvSpPr txBox="1"/>
          <p:nvPr/>
        </p:nvSpPr>
        <p:spPr>
          <a:xfrm>
            <a:off x="3962400" y="5105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50" name="Rectangle 49"/>
          <p:cNvSpPr/>
          <p:nvPr/>
        </p:nvSpPr>
        <p:spPr>
          <a:xfrm>
            <a:off x="2438400" y="55626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1" name="TextBox 50"/>
          <p:cNvSpPr txBox="1"/>
          <p:nvPr/>
        </p:nvSpPr>
        <p:spPr>
          <a:xfrm>
            <a:off x="1981200" y="55626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53" name="TextBox 52"/>
          <p:cNvSpPr txBox="1"/>
          <p:nvPr/>
        </p:nvSpPr>
        <p:spPr>
          <a:xfrm>
            <a:off x="1143000" y="47244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54" name="TextBox 53"/>
          <p:cNvSpPr txBox="1"/>
          <p:nvPr/>
        </p:nvSpPr>
        <p:spPr>
          <a:xfrm>
            <a:off x="2377739" y="47244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55" name="TextBox 54"/>
          <p:cNvSpPr txBox="1"/>
          <p:nvPr/>
        </p:nvSpPr>
        <p:spPr>
          <a:xfrm>
            <a:off x="533400" y="4038600"/>
            <a:ext cx="1331164"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Reduce</a:t>
            </a:r>
            <a:endParaRPr lang="en-US" sz="2400" kern="0" baseline="-25000" dirty="0" smtClean="0">
              <a:solidFill>
                <a:schemeClr val="bg1"/>
              </a:solidFill>
              <a:latin typeface="Gill Sans"/>
              <a:cs typeface="Gill Sans"/>
            </a:endParaRPr>
          </a:p>
        </p:txBody>
      </p:sp>
      <p:sp>
        <p:nvSpPr>
          <p:cNvPr id="56" name="TextBox 55"/>
          <p:cNvSpPr txBox="1"/>
          <p:nvPr/>
        </p:nvSpPr>
        <p:spPr>
          <a:xfrm>
            <a:off x="2430644" y="5986046"/>
            <a:ext cx="4864771" cy="369332"/>
          </a:xfrm>
          <a:prstGeom prst="rect">
            <a:avLst/>
          </a:prstGeom>
          <a:noFill/>
        </p:spPr>
        <p:txBody>
          <a:bodyPr wrap="none" rtlCol="0">
            <a:spAutoFit/>
          </a:bodyPr>
          <a:lstStyle/>
          <a:p>
            <a:r>
              <a:rPr lang="en-US" sz="1800" b="0" dirty="0" smtClean="0">
                <a:solidFill>
                  <a:srgbClr val="FF0000"/>
                </a:solidFill>
                <a:latin typeface="Gill Sans"/>
                <a:cs typeface="Gill Sans"/>
              </a:rPr>
              <a:t>Note: no guarantee if R is going to come first or S</a:t>
            </a:r>
            <a:endParaRPr lang="en-US" sz="1800" b="0" dirty="0">
              <a:solidFill>
                <a:srgbClr val="FF0000"/>
              </a:solidFill>
              <a:latin typeface="Gill Sans"/>
              <a:cs typeface="Gill Sans"/>
            </a:endParaRPr>
          </a:p>
        </p:txBody>
      </p:sp>
    </p:spTree>
    <p:extLst>
      <p:ext uri="{BB962C8B-B14F-4D97-AF65-F5344CB8AC3E}">
        <p14:creationId xmlns:p14="http://schemas.microsoft.com/office/powerpoint/2010/main" val="24165786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p:bldP spid="25" grpId="0" animBg="1"/>
      <p:bldP spid="27" grpId="0" animBg="1"/>
      <p:bldP spid="28" grpId="0"/>
      <p:bldP spid="29" grpId="0" animBg="1"/>
      <p:bldP spid="31" grpId="0" animBg="1"/>
      <p:bldP spid="32" grpId="0"/>
      <p:bldP spid="33" grpId="0" animBg="1"/>
      <p:bldP spid="35" grpId="0" animBg="1"/>
      <p:bldP spid="36" grpId="0"/>
      <p:bldP spid="37" grpId="0" animBg="1"/>
      <p:bldP spid="38" grpId="0"/>
      <p:bldP spid="39" grpId="0"/>
      <p:bldP spid="40" grpId="0"/>
      <p:bldP spid="41" grpId="0" animBg="1"/>
      <p:bldP spid="42" grpId="0"/>
      <p:bldP spid="43" grpId="0" animBg="1"/>
      <p:bldP spid="44" grpId="0" animBg="1"/>
      <p:bldP spid="45" grpId="0"/>
      <p:bldP spid="46" grpId="0" animBg="1"/>
      <p:bldP spid="47" grpId="0" animBg="1"/>
      <p:bldP spid="48" grpId="0"/>
      <p:bldP spid="50" grpId="0" animBg="1"/>
      <p:bldP spid="51" grpId="0"/>
      <p:bldP spid="53" grpId="0"/>
      <p:bldP spid="54" grpId="0"/>
      <p:bldP spid="55" grpId="0"/>
      <p:bldP spid="5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Reduce-side Join: 1-to-many</a:t>
            </a:r>
            <a:endParaRPr lang="en-US" dirty="0"/>
          </a:p>
        </p:txBody>
      </p:sp>
      <p:grpSp>
        <p:nvGrpSpPr>
          <p:cNvPr id="2" name="Group 4"/>
          <p:cNvGrpSpPr/>
          <p:nvPr/>
        </p:nvGrpSpPr>
        <p:grpSpPr>
          <a:xfrm>
            <a:off x="1143000" y="1828800"/>
            <a:ext cx="2286000" cy="381000"/>
            <a:chOff x="1219200" y="1143000"/>
            <a:chExt cx="2286000" cy="381000"/>
          </a:xfrm>
        </p:grpSpPr>
        <p:sp>
          <p:nvSpPr>
            <p:cNvPr id="6" name="Rectangle 5"/>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7" name="TextBox 6"/>
            <p:cNvSpPr txBox="1"/>
            <p:nvPr/>
          </p:nvSpPr>
          <p:spPr>
            <a:xfrm>
              <a:off x="1219200" y="1143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8" name="Rectangle 7"/>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5" name="Group 12"/>
          <p:cNvGrpSpPr/>
          <p:nvPr/>
        </p:nvGrpSpPr>
        <p:grpSpPr>
          <a:xfrm>
            <a:off x="1143000" y="2286000"/>
            <a:ext cx="2286000" cy="381000"/>
            <a:chOff x="2667000" y="1143000"/>
            <a:chExt cx="2286000" cy="381000"/>
          </a:xfrm>
        </p:grpSpPr>
        <p:sp>
          <p:nvSpPr>
            <p:cNvPr id="14" name="Rectangle 1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5" name="TextBox 14"/>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16" name="Rectangle 1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9" name="Group 16"/>
          <p:cNvGrpSpPr/>
          <p:nvPr/>
        </p:nvGrpSpPr>
        <p:grpSpPr>
          <a:xfrm>
            <a:off x="1143000" y="2743200"/>
            <a:ext cx="2286000" cy="381000"/>
            <a:chOff x="2667000" y="1143000"/>
            <a:chExt cx="2286000" cy="381000"/>
          </a:xfrm>
        </p:grpSpPr>
        <p:sp>
          <p:nvSpPr>
            <p:cNvPr id="18" name="Rectangle 1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9" name="TextBox 18"/>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20" name="Rectangle 19"/>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sp>
        <p:nvSpPr>
          <p:cNvPr id="21" name="Right Arrow 20"/>
          <p:cNvSpPr/>
          <p:nvPr/>
        </p:nvSpPr>
        <p:spPr bwMode="auto">
          <a:xfrm>
            <a:off x="3723736" y="2438400"/>
            <a:ext cx="1076864" cy="53340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23" name="Rectangle 22"/>
          <p:cNvSpPr/>
          <p:nvPr/>
        </p:nvSpPr>
        <p:spPr>
          <a:xfrm>
            <a:off x="6248400" y="18288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4" name="TextBox 23"/>
          <p:cNvSpPr txBox="1"/>
          <p:nvPr/>
        </p:nvSpPr>
        <p:spPr>
          <a:xfrm>
            <a:off x="5791200" y="18288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25" name="Rectangle 24"/>
          <p:cNvSpPr/>
          <p:nvPr/>
        </p:nvSpPr>
        <p:spPr>
          <a:xfrm>
            <a:off x="5105400" y="1828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7" name="Rectangle 26"/>
          <p:cNvSpPr/>
          <p:nvPr/>
        </p:nvSpPr>
        <p:spPr>
          <a:xfrm>
            <a:off x="6248400" y="2286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8" name="TextBox 27"/>
          <p:cNvSpPr txBox="1"/>
          <p:nvPr/>
        </p:nvSpPr>
        <p:spPr>
          <a:xfrm>
            <a:off x="5791200" y="2286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29" name="Rectangle 28"/>
          <p:cNvSpPr/>
          <p:nvPr/>
        </p:nvSpPr>
        <p:spPr>
          <a:xfrm>
            <a:off x="5105400" y="2286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1" name="Rectangle 30"/>
          <p:cNvSpPr/>
          <p:nvPr/>
        </p:nvSpPr>
        <p:spPr>
          <a:xfrm>
            <a:off x="6248400" y="27432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2" name="TextBox 31"/>
          <p:cNvSpPr txBox="1"/>
          <p:nvPr/>
        </p:nvSpPr>
        <p:spPr>
          <a:xfrm>
            <a:off x="5791200" y="27432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33" name="Rectangle 32"/>
          <p:cNvSpPr/>
          <p:nvPr/>
        </p:nvSpPr>
        <p:spPr>
          <a:xfrm>
            <a:off x="5105400" y="27432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5" name="Rectangle 34"/>
          <p:cNvSpPr/>
          <p:nvPr/>
        </p:nvSpPr>
        <p:spPr>
          <a:xfrm>
            <a:off x="6248400" y="3200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6" name="TextBox 35"/>
          <p:cNvSpPr txBox="1"/>
          <p:nvPr/>
        </p:nvSpPr>
        <p:spPr>
          <a:xfrm>
            <a:off x="5791200" y="3200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9</a:t>
            </a:r>
          </a:p>
        </p:txBody>
      </p:sp>
      <p:sp>
        <p:nvSpPr>
          <p:cNvPr id="37" name="Rectangle 36"/>
          <p:cNvSpPr/>
          <p:nvPr/>
        </p:nvSpPr>
        <p:spPr>
          <a:xfrm>
            <a:off x="5105400" y="3200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8" name="TextBox 37"/>
          <p:cNvSpPr txBox="1"/>
          <p:nvPr/>
        </p:nvSpPr>
        <p:spPr>
          <a:xfrm>
            <a:off x="4953000" y="14478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39" name="TextBox 38"/>
          <p:cNvSpPr txBox="1"/>
          <p:nvPr/>
        </p:nvSpPr>
        <p:spPr>
          <a:xfrm>
            <a:off x="6187739" y="14478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40" name="TextBox 39"/>
          <p:cNvSpPr txBox="1"/>
          <p:nvPr/>
        </p:nvSpPr>
        <p:spPr>
          <a:xfrm>
            <a:off x="533400" y="1066800"/>
            <a:ext cx="851315"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Map</a:t>
            </a:r>
            <a:endParaRPr lang="en-US" sz="2400" kern="0" baseline="-25000" dirty="0" smtClean="0">
              <a:solidFill>
                <a:schemeClr val="bg1"/>
              </a:solidFill>
              <a:latin typeface="Gill Sans"/>
              <a:cs typeface="Gill Sans"/>
            </a:endParaRPr>
          </a:p>
        </p:txBody>
      </p:sp>
      <p:sp>
        <p:nvSpPr>
          <p:cNvPr id="41" name="Rectangle 40"/>
          <p:cNvSpPr/>
          <p:nvPr/>
        </p:nvSpPr>
        <p:spPr>
          <a:xfrm>
            <a:off x="2438400" y="51054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2" name="TextBox 41"/>
          <p:cNvSpPr txBox="1"/>
          <p:nvPr/>
        </p:nvSpPr>
        <p:spPr>
          <a:xfrm>
            <a:off x="1981200" y="51054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43" name="Rectangle 42"/>
          <p:cNvSpPr/>
          <p:nvPr/>
        </p:nvSpPr>
        <p:spPr>
          <a:xfrm>
            <a:off x="1295400" y="5105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7" name="Rectangle 46"/>
          <p:cNvSpPr/>
          <p:nvPr/>
        </p:nvSpPr>
        <p:spPr>
          <a:xfrm>
            <a:off x="4419600" y="5105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8" name="TextBox 47"/>
          <p:cNvSpPr txBox="1"/>
          <p:nvPr/>
        </p:nvSpPr>
        <p:spPr>
          <a:xfrm>
            <a:off x="3962400" y="5105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53" name="TextBox 52"/>
          <p:cNvSpPr txBox="1"/>
          <p:nvPr/>
        </p:nvSpPr>
        <p:spPr>
          <a:xfrm>
            <a:off x="1143000" y="47244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54" name="TextBox 53"/>
          <p:cNvSpPr txBox="1"/>
          <p:nvPr/>
        </p:nvSpPr>
        <p:spPr>
          <a:xfrm>
            <a:off x="2377739" y="47244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55" name="TextBox 54"/>
          <p:cNvSpPr txBox="1"/>
          <p:nvPr/>
        </p:nvSpPr>
        <p:spPr>
          <a:xfrm>
            <a:off x="533400" y="4038600"/>
            <a:ext cx="1331164"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Reduce</a:t>
            </a:r>
            <a:endParaRPr lang="en-US" sz="2400" kern="0" baseline="-25000" dirty="0" smtClean="0">
              <a:solidFill>
                <a:schemeClr val="bg1"/>
              </a:solidFill>
              <a:latin typeface="Gill Sans"/>
              <a:cs typeface="Gill Sans"/>
            </a:endParaRPr>
          </a:p>
        </p:txBody>
      </p:sp>
      <p:grpSp>
        <p:nvGrpSpPr>
          <p:cNvPr id="49" name="Group 16"/>
          <p:cNvGrpSpPr/>
          <p:nvPr/>
        </p:nvGrpSpPr>
        <p:grpSpPr>
          <a:xfrm>
            <a:off x="1143000" y="3200400"/>
            <a:ext cx="2286000" cy="381000"/>
            <a:chOff x="2667000" y="1143000"/>
            <a:chExt cx="2286000" cy="381000"/>
          </a:xfrm>
        </p:grpSpPr>
        <p:sp>
          <p:nvSpPr>
            <p:cNvPr id="52" name="Rectangle 51"/>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7" name="TextBox 56"/>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9</a:t>
              </a:r>
            </a:p>
          </p:txBody>
        </p:sp>
        <p:sp>
          <p:nvSpPr>
            <p:cNvPr id="58" name="Rectangle 57"/>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sp>
        <p:nvSpPr>
          <p:cNvPr id="59" name="Rectangle 58"/>
          <p:cNvSpPr/>
          <p:nvPr/>
        </p:nvSpPr>
        <p:spPr>
          <a:xfrm>
            <a:off x="6477000" y="5105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60" name="TextBox 59"/>
          <p:cNvSpPr txBox="1"/>
          <p:nvPr/>
        </p:nvSpPr>
        <p:spPr>
          <a:xfrm>
            <a:off x="6019800" y="5105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61" name="TextBox 60"/>
          <p:cNvSpPr txBox="1"/>
          <p:nvPr/>
        </p:nvSpPr>
        <p:spPr>
          <a:xfrm>
            <a:off x="8061938" y="5105400"/>
            <a:ext cx="389850" cy="338554"/>
          </a:xfrm>
          <a:prstGeom prst="rect">
            <a:avLst/>
          </a:prstGeom>
          <a:noFill/>
        </p:spPr>
        <p:txBody>
          <a:bodyPr wrap="none" rtlCol="0">
            <a:spAutoFit/>
          </a:bodyPr>
          <a:lstStyle/>
          <a:p>
            <a:pPr lvl="0"/>
            <a:r>
              <a:rPr lang="en-US" b="0" kern="0" dirty="0" smtClean="0">
                <a:solidFill>
                  <a:schemeClr val="bg1"/>
                </a:solidFill>
                <a:latin typeface="Gill Sans"/>
                <a:cs typeface="Gill Sans"/>
              </a:rPr>
              <a:t>…</a:t>
            </a:r>
            <a:endParaRPr lang="en-US" b="0" kern="0" baseline="-25000" dirty="0" smtClean="0">
              <a:solidFill>
                <a:schemeClr val="bg1"/>
              </a:solidFill>
              <a:latin typeface="Gill Sans"/>
              <a:cs typeface="Gill Sans"/>
            </a:endParaRPr>
          </a:p>
        </p:txBody>
      </p:sp>
      <p:sp>
        <p:nvSpPr>
          <p:cNvPr id="56" name="TextBox 55"/>
          <p:cNvSpPr txBox="1"/>
          <p:nvPr/>
        </p:nvSpPr>
        <p:spPr>
          <a:xfrm rot="20989502">
            <a:off x="3162521" y="5582721"/>
            <a:ext cx="3987189" cy="523220"/>
          </a:xfrm>
          <a:prstGeom prst="rect">
            <a:avLst/>
          </a:prstGeom>
          <a:noFill/>
        </p:spPr>
        <p:txBody>
          <a:bodyPr wrap="none" rtlCol="0">
            <a:spAutoFit/>
          </a:bodyPr>
          <a:lstStyle/>
          <a:p>
            <a:r>
              <a:rPr lang="en-US" sz="2800" dirty="0" smtClean="0">
                <a:solidFill>
                  <a:srgbClr val="FF0000"/>
                </a:solidFill>
                <a:latin typeface="Gill Sans"/>
                <a:cs typeface="Gill Sans"/>
              </a:rPr>
              <a:t>What’s the problem?</a:t>
            </a:r>
            <a:endParaRPr lang="en-US" sz="2800" dirty="0">
              <a:solidFill>
                <a:srgbClr val="FF0000"/>
              </a:solidFill>
              <a:latin typeface="Gill Sans"/>
              <a:cs typeface="Gill Sans"/>
            </a:endParaRPr>
          </a:p>
        </p:txBody>
      </p:sp>
    </p:spTree>
    <p:extLst>
      <p:ext uri="{BB962C8B-B14F-4D97-AF65-F5344CB8AC3E}">
        <p14:creationId xmlns:p14="http://schemas.microsoft.com/office/powerpoint/2010/main" val="37156135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5" presetClass="entr" presetSubtype="0" fill="hold" grpId="0" nodeType="clickEffect">
                                  <p:stCondLst>
                                    <p:cond delay="0"/>
                                  </p:stCondLst>
                                  <p:childTnLst>
                                    <p:set>
                                      <p:cBhvr>
                                        <p:cTn id="72" dur="1" fill="hold">
                                          <p:stCondLst>
                                            <p:cond delay="0"/>
                                          </p:stCondLst>
                                        </p:cTn>
                                        <p:tgtEl>
                                          <p:spTgt spid="56"/>
                                        </p:tgtEl>
                                        <p:attrNameLst>
                                          <p:attrName>style.visibility</p:attrName>
                                        </p:attrNameLst>
                                      </p:cBhvr>
                                      <p:to>
                                        <p:strVal val="visible"/>
                                      </p:to>
                                    </p:set>
                                    <p:anim calcmode="lin" valueType="num">
                                      <p:cBhvr>
                                        <p:cTn id="73" dur="1000" fill="hold"/>
                                        <p:tgtEl>
                                          <p:spTgt spid="56"/>
                                        </p:tgtEl>
                                        <p:attrNameLst>
                                          <p:attrName>ppt_w</p:attrName>
                                        </p:attrNameLst>
                                      </p:cBhvr>
                                      <p:tavLst>
                                        <p:tav tm="0">
                                          <p:val>
                                            <p:fltVal val="0"/>
                                          </p:val>
                                        </p:tav>
                                        <p:tav tm="100000">
                                          <p:val>
                                            <p:strVal val="#ppt_w"/>
                                          </p:val>
                                        </p:tav>
                                      </p:tavLst>
                                    </p:anim>
                                    <p:anim calcmode="lin" valueType="num">
                                      <p:cBhvr>
                                        <p:cTn id="74" dur="1000" fill="hold"/>
                                        <p:tgtEl>
                                          <p:spTgt spid="56"/>
                                        </p:tgtEl>
                                        <p:attrNameLst>
                                          <p:attrName>ppt_h</p:attrName>
                                        </p:attrNameLst>
                                      </p:cBhvr>
                                      <p:tavLst>
                                        <p:tav tm="0">
                                          <p:val>
                                            <p:fltVal val="0"/>
                                          </p:val>
                                        </p:tav>
                                        <p:tav tm="100000">
                                          <p:val>
                                            <p:strVal val="#ppt_h"/>
                                          </p:val>
                                        </p:tav>
                                      </p:tavLst>
                                    </p:anim>
                                    <p:anim calcmode="lin" valueType="num">
                                      <p:cBhvr>
                                        <p:cTn id="75" dur="1000" fill="hold"/>
                                        <p:tgtEl>
                                          <p:spTgt spid="56"/>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5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p:bldP spid="25" grpId="0" animBg="1"/>
      <p:bldP spid="27" grpId="0" animBg="1"/>
      <p:bldP spid="28" grpId="0"/>
      <p:bldP spid="29" grpId="0" animBg="1"/>
      <p:bldP spid="31" grpId="0" animBg="1"/>
      <p:bldP spid="32" grpId="0"/>
      <p:bldP spid="33" grpId="0" animBg="1"/>
      <p:bldP spid="35" grpId="0" animBg="1"/>
      <p:bldP spid="36" grpId="0"/>
      <p:bldP spid="37" grpId="0" animBg="1"/>
      <p:bldP spid="38" grpId="0"/>
      <p:bldP spid="39" grpId="0"/>
      <p:bldP spid="40" grpId="0"/>
      <p:bldP spid="41" grpId="0" animBg="1"/>
      <p:bldP spid="42" grpId="0"/>
      <p:bldP spid="43" grpId="0" animBg="1"/>
      <p:bldP spid="47" grpId="0" animBg="1"/>
      <p:bldP spid="48" grpId="0"/>
      <p:bldP spid="53" grpId="0"/>
      <p:bldP spid="54" grpId="0"/>
      <p:bldP spid="55" grpId="0"/>
      <p:bldP spid="59" grpId="0" animBg="1"/>
      <p:bldP spid="60" grpId="0"/>
      <p:bldP spid="61" grpId="0"/>
      <p:bldP spid="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Reduce-side Join: V-to-K Conversion</a:t>
            </a:r>
            <a:endParaRPr lang="en-US" dirty="0"/>
          </a:p>
        </p:txBody>
      </p:sp>
      <p:sp>
        <p:nvSpPr>
          <p:cNvPr id="3" name="Rectangle 2"/>
          <p:cNvSpPr/>
          <p:nvPr/>
        </p:nvSpPr>
        <p:spPr>
          <a:xfrm>
            <a:off x="2673412" y="2286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 name="TextBox 3"/>
          <p:cNvSpPr txBox="1"/>
          <p:nvPr/>
        </p:nvSpPr>
        <p:spPr>
          <a:xfrm>
            <a:off x="1726116" y="2286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5" name="Rectangle 4"/>
          <p:cNvSpPr/>
          <p:nvPr/>
        </p:nvSpPr>
        <p:spPr>
          <a:xfrm>
            <a:off x="1295400" y="2286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6" name="Rectangle 5"/>
          <p:cNvSpPr/>
          <p:nvPr/>
        </p:nvSpPr>
        <p:spPr>
          <a:xfrm>
            <a:off x="2667000" y="2819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8" name="TextBox 7"/>
          <p:cNvSpPr txBox="1"/>
          <p:nvPr/>
        </p:nvSpPr>
        <p:spPr>
          <a:xfrm>
            <a:off x="1143000" y="19050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9" name="TextBox 8"/>
          <p:cNvSpPr txBox="1"/>
          <p:nvPr/>
        </p:nvSpPr>
        <p:spPr>
          <a:xfrm>
            <a:off x="2612751" y="19050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10" name="TextBox 9"/>
          <p:cNvSpPr txBox="1"/>
          <p:nvPr/>
        </p:nvSpPr>
        <p:spPr>
          <a:xfrm>
            <a:off x="533400" y="1219200"/>
            <a:ext cx="2115182"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In reducer…</a:t>
            </a:r>
            <a:endParaRPr lang="en-US" sz="2400" kern="0" baseline="-25000" dirty="0" smtClean="0">
              <a:solidFill>
                <a:schemeClr val="bg1"/>
              </a:solidFill>
              <a:latin typeface="Gill Sans"/>
              <a:cs typeface="Gill Sans"/>
            </a:endParaRPr>
          </a:p>
        </p:txBody>
      </p:sp>
      <p:sp>
        <p:nvSpPr>
          <p:cNvPr id="11" name="Rectangle 10"/>
          <p:cNvSpPr/>
          <p:nvPr/>
        </p:nvSpPr>
        <p:spPr>
          <a:xfrm>
            <a:off x="2667000" y="33528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4" name="TextBox 13"/>
          <p:cNvSpPr txBox="1"/>
          <p:nvPr/>
        </p:nvSpPr>
        <p:spPr>
          <a:xfrm>
            <a:off x="1726116" y="2819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15" name="Rectangle 14"/>
          <p:cNvSpPr/>
          <p:nvPr/>
        </p:nvSpPr>
        <p:spPr>
          <a:xfrm>
            <a:off x="1295400" y="2819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6" name="TextBox 15"/>
          <p:cNvSpPr txBox="1"/>
          <p:nvPr/>
        </p:nvSpPr>
        <p:spPr>
          <a:xfrm>
            <a:off x="1726116" y="33528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17" name="Rectangle 16"/>
          <p:cNvSpPr/>
          <p:nvPr/>
        </p:nvSpPr>
        <p:spPr>
          <a:xfrm>
            <a:off x="1295400" y="3352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8" name="TextBox 17"/>
          <p:cNvSpPr txBox="1"/>
          <p:nvPr/>
        </p:nvSpPr>
        <p:spPr>
          <a:xfrm>
            <a:off x="1726116" y="38862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9</a:t>
            </a:r>
          </a:p>
        </p:txBody>
      </p:sp>
      <p:sp>
        <p:nvSpPr>
          <p:cNvPr id="19" name="Rectangle 18"/>
          <p:cNvSpPr/>
          <p:nvPr/>
        </p:nvSpPr>
        <p:spPr>
          <a:xfrm>
            <a:off x="1295400" y="38862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0" name="Rectangle 19"/>
          <p:cNvSpPr/>
          <p:nvPr/>
        </p:nvSpPr>
        <p:spPr>
          <a:xfrm>
            <a:off x="2667000" y="38862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1" name="Rectangle 20"/>
          <p:cNvSpPr/>
          <p:nvPr/>
        </p:nvSpPr>
        <p:spPr>
          <a:xfrm>
            <a:off x="2673412" y="44196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2" name="TextBox 21"/>
          <p:cNvSpPr txBox="1"/>
          <p:nvPr/>
        </p:nvSpPr>
        <p:spPr>
          <a:xfrm>
            <a:off x="1726116" y="44196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23" name="Rectangle 22"/>
          <p:cNvSpPr/>
          <p:nvPr/>
        </p:nvSpPr>
        <p:spPr>
          <a:xfrm>
            <a:off x="1295400" y="44196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4" name="Rectangle 23"/>
          <p:cNvSpPr/>
          <p:nvPr/>
        </p:nvSpPr>
        <p:spPr>
          <a:xfrm>
            <a:off x="2667000" y="495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5" name="Rectangle 24"/>
          <p:cNvSpPr/>
          <p:nvPr/>
        </p:nvSpPr>
        <p:spPr>
          <a:xfrm>
            <a:off x="2667000" y="5486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6" name="TextBox 25"/>
          <p:cNvSpPr txBox="1"/>
          <p:nvPr/>
        </p:nvSpPr>
        <p:spPr>
          <a:xfrm>
            <a:off x="1726116" y="495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27" name="Rectangle 26"/>
          <p:cNvSpPr/>
          <p:nvPr/>
        </p:nvSpPr>
        <p:spPr>
          <a:xfrm>
            <a:off x="1295400" y="495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8" name="TextBox 27"/>
          <p:cNvSpPr txBox="1"/>
          <p:nvPr/>
        </p:nvSpPr>
        <p:spPr>
          <a:xfrm>
            <a:off x="1726116" y="5486400"/>
            <a:ext cx="351378"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7</a:t>
            </a:r>
          </a:p>
        </p:txBody>
      </p:sp>
      <p:sp>
        <p:nvSpPr>
          <p:cNvPr id="29" name="Rectangle 28"/>
          <p:cNvSpPr/>
          <p:nvPr/>
        </p:nvSpPr>
        <p:spPr>
          <a:xfrm>
            <a:off x="1295400" y="5486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cxnSp>
        <p:nvCxnSpPr>
          <p:cNvPr id="34" name="Straight Arrow Connector 33"/>
          <p:cNvCxnSpPr/>
          <p:nvPr/>
        </p:nvCxnSpPr>
        <p:spPr bwMode="auto">
          <a:xfrm rot="10800000">
            <a:off x="4121212" y="2476500"/>
            <a:ext cx="526988"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0" name="TextBox 39"/>
          <p:cNvSpPr txBox="1"/>
          <p:nvPr/>
        </p:nvSpPr>
        <p:spPr>
          <a:xfrm>
            <a:off x="4724400" y="2328446"/>
            <a:ext cx="3856119" cy="369332"/>
          </a:xfrm>
          <a:prstGeom prst="rect">
            <a:avLst/>
          </a:prstGeom>
          <a:noFill/>
        </p:spPr>
        <p:txBody>
          <a:bodyPr wrap="none" rtlCol="0">
            <a:spAutoFit/>
          </a:bodyPr>
          <a:lstStyle/>
          <a:p>
            <a:r>
              <a:rPr lang="en-US" sz="1800" b="0" dirty="0" smtClean="0">
                <a:solidFill>
                  <a:schemeClr val="bg1"/>
                </a:solidFill>
                <a:latin typeface="Gill Sans"/>
                <a:cs typeface="Gill Sans"/>
              </a:rPr>
              <a:t>New key encountered: hold in memory</a:t>
            </a:r>
            <a:endParaRPr lang="en-US" sz="1800" b="0" dirty="0">
              <a:solidFill>
                <a:schemeClr val="bg1"/>
              </a:solidFill>
              <a:latin typeface="Gill Sans"/>
              <a:cs typeface="Gill Sans"/>
            </a:endParaRPr>
          </a:p>
        </p:txBody>
      </p:sp>
      <p:cxnSp>
        <p:nvCxnSpPr>
          <p:cNvPr id="42" name="Straight Arrow Connector 41"/>
          <p:cNvCxnSpPr/>
          <p:nvPr/>
        </p:nvCxnSpPr>
        <p:spPr bwMode="auto">
          <a:xfrm rot="16200000" flipH="1">
            <a:off x="3921888" y="3540888"/>
            <a:ext cx="1446212" cy="6412"/>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4724400" y="2709446"/>
            <a:ext cx="3435143" cy="369332"/>
          </a:xfrm>
          <a:prstGeom prst="rect">
            <a:avLst/>
          </a:prstGeom>
          <a:noFill/>
        </p:spPr>
        <p:txBody>
          <a:bodyPr wrap="none" rtlCol="0">
            <a:spAutoFit/>
          </a:bodyPr>
          <a:lstStyle/>
          <a:p>
            <a:r>
              <a:rPr lang="en-US" sz="1800" b="0" dirty="0" smtClean="0">
                <a:solidFill>
                  <a:schemeClr val="bg1"/>
                </a:solidFill>
                <a:latin typeface="Gill Sans"/>
                <a:cs typeface="Gill Sans"/>
              </a:rPr>
              <a:t>Cross with records from other set</a:t>
            </a:r>
            <a:endParaRPr lang="en-US" sz="1800" b="0" dirty="0">
              <a:solidFill>
                <a:schemeClr val="bg1"/>
              </a:solidFill>
              <a:latin typeface="Gill Sans"/>
              <a:cs typeface="Gill Sans"/>
            </a:endParaRPr>
          </a:p>
        </p:txBody>
      </p:sp>
      <p:cxnSp>
        <p:nvCxnSpPr>
          <p:cNvPr id="45" name="Straight Arrow Connector 44"/>
          <p:cNvCxnSpPr/>
          <p:nvPr/>
        </p:nvCxnSpPr>
        <p:spPr bwMode="auto">
          <a:xfrm rot="10800000">
            <a:off x="4114800" y="4610100"/>
            <a:ext cx="526988"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6" name="TextBox 45"/>
          <p:cNvSpPr txBox="1"/>
          <p:nvPr/>
        </p:nvSpPr>
        <p:spPr>
          <a:xfrm>
            <a:off x="4717988" y="4462046"/>
            <a:ext cx="3856119" cy="369332"/>
          </a:xfrm>
          <a:prstGeom prst="rect">
            <a:avLst/>
          </a:prstGeom>
          <a:noFill/>
        </p:spPr>
        <p:txBody>
          <a:bodyPr wrap="none" rtlCol="0">
            <a:spAutoFit/>
          </a:bodyPr>
          <a:lstStyle/>
          <a:p>
            <a:r>
              <a:rPr lang="en-US" sz="1800" b="0" dirty="0" smtClean="0">
                <a:solidFill>
                  <a:schemeClr val="bg1"/>
                </a:solidFill>
                <a:latin typeface="Gill Sans"/>
                <a:cs typeface="Gill Sans"/>
              </a:rPr>
              <a:t>New key encountered: hold in memory</a:t>
            </a:r>
            <a:endParaRPr lang="en-US" sz="1800" b="0" dirty="0">
              <a:solidFill>
                <a:schemeClr val="bg1"/>
              </a:solidFill>
              <a:latin typeface="Gill Sans"/>
              <a:cs typeface="Gill Sans"/>
            </a:endParaRPr>
          </a:p>
        </p:txBody>
      </p:sp>
      <p:cxnSp>
        <p:nvCxnSpPr>
          <p:cNvPr id="47" name="Straight Arrow Connector 46"/>
          <p:cNvCxnSpPr/>
          <p:nvPr/>
        </p:nvCxnSpPr>
        <p:spPr bwMode="auto">
          <a:xfrm rot="5400000">
            <a:off x="4178970" y="5410994"/>
            <a:ext cx="912812"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8" name="TextBox 47"/>
          <p:cNvSpPr txBox="1"/>
          <p:nvPr/>
        </p:nvSpPr>
        <p:spPr>
          <a:xfrm>
            <a:off x="4717988" y="4843046"/>
            <a:ext cx="3435143" cy="369332"/>
          </a:xfrm>
          <a:prstGeom prst="rect">
            <a:avLst/>
          </a:prstGeom>
          <a:noFill/>
        </p:spPr>
        <p:txBody>
          <a:bodyPr wrap="none" rtlCol="0">
            <a:spAutoFit/>
          </a:bodyPr>
          <a:lstStyle/>
          <a:p>
            <a:r>
              <a:rPr lang="en-US" sz="1800" b="0" dirty="0" smtClean="0">
                <a:solidFill>
                  <a:schemeClr val="bg1"/>
                </a:solidFill>
                <a:latin typeface="Gill Sans"/>
                <a:cs typeface="Gill Sans"/>
              </a:rPr>
              <a:t>Cross with records from other set</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366986705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8" grpId="0"/>
      <p:bldP spid="9" grpId="0"/>
      <p:bldP spid="10" grpId="0"/>
      <p:bldP spid="11" grpId="0" animBg="1"/>
      <p:bldP spid="14" grpId="0"/>
      <p:bldP spid="15" grpId="0" animBg="1"/>
      <p:bldP spid="16" grpId="0"/>
      <p:bldP spid="17" grpId="0" animBg="1"/>
      <p:bldP spid="18" grpId="0"/>
      <p:bldP spid="19" grpId="0" animBg="1"/>
      <p:bldP spid="20" grpId="0" animBg="1"/>
      <p:bldP spid="21" grpId="0" animBg="1"/>
      <p:bldP spid="22" grpId="0"/>
      <p:bldP spid="23" grpId="0" animBg="1"/>
      <p:bldP spid="24" grpId="0" animBg="1"/>
      <p:bldP spid="25" grpId="0" animBg="1"/>
      <p:bldP spid="26" grpId="0"/>
      <p:bldP spid="27" grpId="0" animBg="1"/>
      <p:bldP spid="28" grpId="0"/>
      <p:bldP spid="29" grpId="0" animBg="1"/>
      <p:bldP spid="40" grpId="0"/>
      <p:bldP spid="44" grpId="0"/>
      <p:bldP spid="46" grpId="0"/>
      <p:bldP spid="4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Reduce-side Join: many-to-many</a:t>
            </a:r>
            <a:endParaRPr lang="en-US" dirty="0"/>
          </a:p>
        </p:txBody>
      </p:sp>
      <p:sp>
        <p:nvSpPr>
          <p:cNvPr id="3" name="Rectangle 2"/>
          <p:cNvSpPr/>
          <p:nvPr/>
        </p:nvSpPr>
        <p:spPr>
          <a:xfrm>
            <a:off x="2673412" y="2286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 name="TextBox 3"/>
          <p:cNvSpPr txBox="1"/>
          <p:nvPr/>
        </p:nvSpPr>
        <p:spPr>
          <a:xfrm>
            <a:off x="1726116" y="2286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5" name="Rectangle 4"/>
          <p:cNvSpPr/>
          <p:nvPr/>
        </p:nvSpPr>
        <p:spPr>
          <a:xfrm>
            <a:off x="1295400" y="2286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6" name="Rectangle 5"/>
          <p:cNvSpPr/>
          <p:nvPr/>
        </p:nvSpPr>
        <p:spPr>
          <a:xfrm>
            <a:off x="2667000" y="38862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8" name="TextBox 7"/>
          <p:cNvSpPr txBox="1"/>
          <p:nvPr/>
        </p:nvSpPr>
        <p:spPr>
          <a:xfrm>
            <a:off x="1143000" y="19050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9" name="TextBox 8"/>
          <p:cNvSpPr txBox="1"/>
          <p:nvPr/>
        </p:nvSpPr>
        <p:spPr>
          <a:xfrm>
            <a:off x="2612751" y="19050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10" name="TextBox 9"/>
          <p:cNvSpPr txBox="1"/>
          <p:nvPr/>
        </p:nvSpPr>
        <p:spPr>
          <a:xfrm>
            <a:off x="533400" y="1219200"/>
            <a:ext cx="2115182"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In reducer…</a:t>
            </a:r>
            <a:endParaRPr lang="en-US" sz="2400" kern="0" baseline="-25000" dirty="0" smtClean="0">
              <a:solidFill>
                <a:schemeClr val="bg1"/>
              </a:solidFill>
              <a:latin typeface="Gill Sans"/>
              <a:cs typeface="Gill Sans"/>
            </a:endParaRPr>
          </a:p>
        </p:txBody>
      </p:sp>
      <p:sp>
        <p:nvSpPr>
          <p:cNvPr id="11" name="Rectangle 10"/>
          <p:cNvSpPr/>
          <p:nvPr/>
        </p:nvSpPr>
        <p:spPr>
          <a:xfrm>
            <a:off x="2667000" y="44196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4" name="TextBox 13"/>
          <p:cNvSpPr txBox="1"/>
          <p:nvPr/>
        </p:nvSpPr>
        <p:spPr>
          <a:xfrm>
            <a:off x="1726116" y="38862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15" name="Rectangle 14"/>
          <p:cNvSpPr/>
          <p:nvPr/>
        </p:nvSpPr>
        <p:spPr>
          <a:xfrm>
            <a:off x="1295400" y="38862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6" name="TextBox 15"/>
          <p:cNvSpPr txBox="1"/>
          <p:nvPr/>
        </p:nvSpPr>
        <p:spPr>
          <a:xfrm>
            <a:off x="1726116" y="44196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17" name="Rectangle 16"/>
          <p:cNvSpPr/>
          <p:nvPr/>
        </p:nvSpPr>
        <p:spPr>
          <a:xfrm>
            <a:off x="1295400" y="44196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8" name="TextBox 17"/>
          <p:cNvSpPr txBox="1"/>
          <p:nvPr/>
        </p:nvSpPr>
        <p:spPr>
          <a:xfrm>
            <a:off x="1726116" y="495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9</a:t>
            </a:r>
          </a:p>
        </p:txBody>
      </p:sp>
      <p:sp>
        <p:nvSpPr>
          <p:cNvPr id="19" name="Rectangle 18"/>
          <p:cNvSpPr/>
          <p:nvPr/>
        </p:nvSpPr>
        <p:spPr>
          <a:xfrm>
            <a:off x="1295400" y="495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0" name="Rectangle 19"/>
          <p:cNvSpPr/>
          <p:nvPr/>
        </p:nvSpPr>
        <p:spPr>
          <a:xfrm>
            <a:off x="2667000" y="495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0" name="TextBox 39"/>
          <p:cNvSpPr txBox="1"/>
          <p:nvPr/>
        </p:nvSpPr>
        <p:spPr>
          <a:xfrm>
            <a:off x="4724400" y="2861846"/>
            <a:ext cx="1736373" cy="369332"/>
          </a:xfrm>
          <a:prstGeom prst="rect">
            <a:avLst/>
          </a:prstGeom>
          <a:noFill/>
        </p:spPr>
        <p:txBody>
          <a:bodyPr wrap="none" rtlCol="0">
            <a:spAutoFit/>
          </a:bodyPr>
          <a:lstStyle/>
          <a:p>
            <a:r>
              <a:rPr lang="en-US" sz="1800" b="0" dirty="0" smtClean="0">
                <a:solidFill>
                  <a:schemeClr val="bg1"/>
                </a:solidFill>
                <a:latin typeface="Gill Sans"/>
                <a:cs typeface="Gill Sans"/>
              </a:rPr>
              <a:t>Hold in memory</a:t>
            </a:r>
            <a:endParaRPr lang="en-US" sz="1800" b="0" dirty="0">
              <a:solidFill>
                <a:schemeClr val="bg1"/>
              </a:solidFill>
              <a:latin typeface="Gill Sans"/>
              <a:cs typeface="Gill Sans"/>
            </a:endParaRPr>
          </a:p>
        </p:txBody>
      </p:sp>
      <p:cxnSp>
        <p:nvCxnSpPr>
          <p:cNvPr id="42" name="Straight Arrow Connector 41"/>
          <p:cNvCxnSpPr/>
          <p:nvPr/>
        </p:nvCxnSpPr>
        <p:spPr bwMode="auto">
          <a:xfrm rot="16200000" flipH="1">
            <a:off x="3775900" y="4683888"/>
            <a:ext cx="1446212" cy="6412"/>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4724400" y="3852446"/>
            <a:ext cx="3435143" cy="369332"/>
          </a:xfrm>
          <a:prstGeom prst="rect">
            <a:avLst/>
          </a:prstGeom>
          <a:noFill/>
        </p:spPr>
        <p:txBody>
          <a:bodyPr wrap="none" rtlCol="0">
            <a:spAutoFit/>
          </a:bodyPr>
          <a:lstStyle/>
          <a:p>
            <a:r>
              <a:rPr lang="en-US" sz="1800" b="0" dirty="0" smtClean="0">
                <a:solidFill>
                  <a:schemeClr val="bg1"/>
                </a:solidFill>
                <a:latin typeface="Gill Sans"/>
                <a:cs typeface="Gill Sans"/>
              </a:rPr>
              <a:t>Cross with records from other set</a:t>
            </a:r>
            <a:endParaRPr lang="en-US" sz="1800" b="0" dirty="0">
              <a:solidFill>
                <a:schemeClr val="bg1"/>
              </a:solidFill>
              <a:latin typeface="Gill Sans"/>
              <a:cs typeface="Gill Sans"/>
            </a:endParaRPr>
          </a:p>
        </p:txBody>
      </p:sp>
      <p:sp>
        <p:nvSpPr>
          <p:cNvPr id="35" name="Rectangle 34"/>
          <p:cNvSpPr/>
          <p:nvPr/>
        </p:nvSpPr>
        <p:spPr>
          <a:xfrm>
            <a:off x="2673412" y="28194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6" name="TextBox 35"/>
          <p:cNvSpPr txBox="1"/>
          <p:nvPr/>
        </p:nvSpPr>
        <p:spPr>
          <a:xfrm>
            <a:off x="1726116" y="28194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5</a:t>
            </a:r>
          </a:p>
        </p:txBody>
      </p:sp>
      <p:sp>
        <p:nvSpPr>
          <p:cNvPr id="37" name="Rectangle 36"/>
          <p:cNvSpPr/>
          <p:nvPr/>
        </p:nvSpPr>
        <p:spPr>
          <a:xfrm>
            <a:off x="1295400" y="2819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3" name="Rectangle 42"/>
          <p:cNvSpPr/>
          <p:nvPr/>
        </p:nvSpPr>
        <p:spPr>
          <a:xfrm>
            <a:off x="2673412" y="33528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9" name="TextBox 48"/>
          <p:cNvSpPr txBox="1"/>
          <p:nvPr/>
        </p:nvSpPr>
        <p:spPr>
          <a:xfrm>
            <a:off x="1726116" y="33528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8</a:t>
            </a:r>
          </a:p>
        </p:txBody>
      </p:sp>
      <p:sp>
        <p:nvSpPr>
          <p:cNvPr id="50" name="Rectangle 49"/>
          <p:cNvSpPr/>
          <p:nvPr/>
        </p:nvSpPr>
        <p:spPr>
          <a:xfrm>
            <a:off x="1295400" y="3352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1" name="Right Brace 50"/>
          <p:cNvSpPr/>
          <p:nvPr/>
        </p:nvSpPr>
        <p:spPr bwMode="auto">
          <a:xfrm>
            <a:off x="4267200" y="2286000"/>
            <a:ext cx="381000" cy="1447800"/>
          </a:xfrm>
          <a:prstGeom prst="rightBrace">
            <a:avLst>
              <a:gd name="adj1" fmla="val 67715"/>
              <a:gd name="adj2"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52" name="TextBox 51"/>
          <p:cNvSpPr txBox="1"/>
          <p:nvPr/>
        </p:nvSpPr>
        <p:spPr>
          <a:xfrm rot="20989502">
            <a:off x="3162521" y="5582721"/>
            <a:ext cx="3987189" cy="523220"/>
          </a:xfrm>
          <a:prstGeom prst="rect">
            <a:avLst/>
          </a:prstGeom>
          <a:noFill/>
        </p:spPr>
        <p:txBody>
          <a:bodyPr wrap="none" rtlCol="0">
            <a:spAutoFit/>
          </a:bodyPr>
          <a:lstStyle/>
          <a:p>
            <a:r>
              <a:rPr lang="en-US" sz="2800" dirty="0" smtClean="0">
                <a:solidFill>
                  <a:srgbClr val="FF0000"/>
                </a:solidFill>
                <a:latin typeface="Gill Sans"/>
                <a:cs typeface="Gill Sans"/>
              </a:rPr>
              <a:t>What’s the problem?</a:t>
            </a:r>
            <a:endParaRPr lang="en-US" sz="2800" dirty="0">
              <a:solidFill>
                <a:srgbClr val="FF0000"/>
              </a:solidFill>
              <a:latin typeface="Gill Sans"/>
              <a:cs typeface="Gill Sans"/>
            </a:endParaRPr>
          </a:p>
        </p:txBody>
      </p:sp>
    </p:spTree>
    <p:extLst>
      <p:ext uri="{BB962C8B-B14F-4D97-AF65-F5344CB8AC3E}">
        <p14:creationId xmlns:p14="http://schemas.microsoft.com/office/powerpoint/2010/main" val="20813677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5" presetClass="entr" presetSubtype="0"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anim calcmode="lin" valueType="num">
                                      <p:cBhvr>
                                        <p:cTn id="63" dur="1000" fill="hold"/>
                                        <p:tgtEl>
                                          <p:spTgt spid="52"/>
                                        </p:tgtEl>
                                        <p:attrNameLst>
                                          <p:attrName>ppt_w</p:attrName>
                                        </p:attrNameLst>
                                      </p:cBhvr>
                                      <p:tavLst>
                                        <p:tav tm="0">
                                          <p:val>
                                            <p:fltVal val="0"/>
                                          </p:val>
                                        </p:tav>
                                        <p:tav tm="100000">
                                          <p:val>
                                            <p:strVal val="#ppt_w"/>
                                          </p:val>
                                        </p:tav>
                                      </p:tavLst>
                                    </p:anim>
                                    <p:anim calcmode="lin" valueType="num">
                                      <p:cBhvr>
                                        <p:cTn id="64" dur="1000" fill="hold"/>
                                        <p:tgtEl>
                                          <p:spTgt spid="52"/>
                                        </p:tgtEl>
                                        <p:attrNameLst>
                                          <p:attrName>ppt_h</p:attrName>
                                        </p:attrNameLst>
                                      </p:cBhvr>
                                      <p:tavLst>
                                        <p:tav tm="0">
                                          <p:val>
                                            <p:fltVal val="0"/>
                                          </p:val>
                                        </p:tav>
                                        <p:tav tm="100000">
                                          <p:val>
                                            <p:strVal val="#ppt_h"/>
                                          </p:val>
                                        </p:tav>
                                      </p:tavLst>
                                    </p:anim>
                                    <p:anim calcmode="lin" valueType="num">
                                      <p:cBhvr>
                                        <p:cTn id="65" dur="1000" fill="hold"/>
                                        <p:tgtEl>
                                          <p:spTgt spid="52"/>
                                        </p:tgtEl>
                                        <p:attrNameLst>
                                          <p:attrName>ppt_x</p:attrName>
                                        </p:attrNameLst>
                                      </p:cBhvr>
                                      <p:tavLst>
                                        <p:tav tm="0" fmla="#ppt_x+(cos(-2*pi*(1-$))*-#ppt_x-sin(-2*pi*(1-$))*(1-#ppt_y))*(1-$)">
                                          <p:val>
                                            <p:fltVal val="0"/>
                                          </p:val>
                                        </p:tav>
                                        <p:tav tm="100000">
                                          <p:val>
                                            <p:fltVal val="1"/>
                                          </p:val>
                                        </p:tav>
                                      </p:tavLst>
                                    </p:anim>
                                    <p:anim calcmode="lin" valueType="num">
                                      <p:cBhvr>
                                        <p:cTn id="66" dur="1000" fill="hold"/>
                                        <p:tgtEl>
                                          <p:spTgt spid="5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8" grpId="0"/>
      <p:bldP spid="9" grpId="0"/>
      <p:bldP spid="10" grpId="0"/>
      <p:bldP spid="11" grpId="0" animBg="1"/>
      <p:bldP spid="14" grpId="0"/>
      <p:bldP spid="15" grpId="0" animBg="1"/>
      <p:bldP spid="16" grpId="0"/>
      <p:bldP spid="17" grpId="0" animBg="1"/>
      <p:bldP spid="18" grpId="0"/>
      <p:bldP spid="19" grpId="0" animBg="1"/>
      <p:bldP spid="20" grpId="0" animBg="1"/>
      <p:bldP spid="40" grpId="0"/>
      <p:bldP spid="44" grpId="0"/>
      <p:bldP spid="35" grpId="0" animBg="1"/>
      <p:bldP spid="36" grpId="0"/>
      <p:bldP spid="37" grpId="0" animBg="1"/>
      <p:bldP spid="43" grpId="0" animBg="1"/>
      <p:bldP spid="49" grpId="0"/>
      <p:bldP spid="50" grpId="0" animBg="1"/>
      <p:bldP spid="51" grpId="0" animBg="1"/>
      <p:bldP spid="5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Map-side Join: Basic Idea</a:t>
            </a:r>
            <a:endParaRPr lang="en-US" dirty="0"/>
          </a:p>
        </p:txBody>
      </p:sp>
      <p:sp>
        <p:nvSpPr>
          <p:cNvPr id="35" name="Content Placeholder 34"/>
          <p:cNvSpPr>
            <a:spLocks noGrp="1"/>
          </p:cNvSpPr>
          <p:nvPr>
            <p:ph idx="1"/>
          </p:nvPr>
        </p:nvSpPr>
        <p:spPr/>
        <p:txBody>
          <a:bodyPr/>
          <a:lstStyle/>
          <a:p>
            <a:pPr>
              <a:buNone/>
            </a:pPr>
            <a:r>
              <a:rPr lang="en-US" dirty="0" smtClean="0"/>
              <a:t>Assume two datasets are sorted by the join key:</a:t>
            </a:r>
          </a:p>
        </p:txBody>
      </p:sp>
      <p:grpSp>
        <p:nvGrpSpPr>
          <p:cNvPr id="3" name="Group 2"/>
          <p:cNvGrpSpPr/>
          <p:nvPr/>
        </p:nvGrpSpPr>
        <p:grpSpPr>
          <a:xfrm>
            <a:off x="1143000" y="2038290"/>
            <a:ext cx="2286000" cy="381000"/>
            <a:chOff x="1219200" y="1143000"/>
            <a:chExt cx="2286000" cy="381000"/>
          </a:xfrm>
        </p:grpSpPr>
        <p:sp>
          <p:nvSpPr>
            <p:cNvPr id="4" name="Rectangle 3"/>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 name="TextBox 4"/>
            <p:cNvSpPr txBox="1"/>
            <p:nvPr/>
          </p:nvSpPr>
          <p:spPr>
            <a:xfrm>
              <a:off x="1219200" y="1143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6" name="Rectangle 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7" name="Group 6"/>
          <p:cNvGrpSpPr/>
          <p:nvPr/>
        </p:nvGrpSpPr>
        <p:grpSpPr>
          <a:xfrm>
            <a:off x="1143000" y="2571690"/>
            <a:ext cx="2286000" cy="381000"/>
            <a:chOff x="1219200" y="1143000"/>
            <a:chExt cx="2286000" cy="381000"/>
          </a:xfrm>
        </p:grpSpPr>
        <p:sp>
          <p:nvSpPr>
            <p:cNvPr id="8" name="Rectangle 7"/>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9" name="TextBox 8"/>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2</a:t>
              </a:r>
            </a:p>
          </p:txBody>
        </p:sp>
        <p:sp>
          <p:nvSpPr>
            <p:cNvPr id="10" name="Rectangle 9"/>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1" name="Group 10"/>
          <p:cNvGrpSpPr/>
          <p:nvPr/>
        </p:nvGrpSpPr>
        <p:grpSpPr>
          <a:xfrm>
            <a:off x="1143000" y="3638490"/>
            <a:ext cx="2286000" cy="381000"/>
            <a:chOff x="1219200" y="1143000"/>
            <a:chExt cx="2286000" cy="381000"/>
          </a:xfrm>
        </p:grpSpPr>
        <p:sp>
          <p:nvSpPr>
            <p:cNvPr id="12" name="Rectangle 1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3" name="TextBox 12"/>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3</a:t>
              </a:r>
            </a:p>
          </p:txBody>
        </p:sp>
        <p:sp>
          <p:nvSpPr>
            <p:cNvPr id="14" name="Rectangle 13"/>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5" name="Group 14"/>
          <p:cNvGrpSpPr/>
          <p:nvPr/>
        </p:nvGrpSpPr>
        <p:grpSpPr>
          <a:xfrm>
            <a:off x="1143000" y="3105090"/>
            <a:ext cx="2286000" cy="381000"/>
            <a:chOff x="1219200" y="1143000"/>
            <a:chExt cx="2286000" cy="381000"/>
          </a:xfrm>
        </p:grpSpPr>
        <p:sp>
          <p:nvSpPr>
            <p:cNvPr id="16" name="Rectangle 15"/>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7" name="TextBox 16"/>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18" name="Rectangle 17"/>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9" name="Group 18"/>
          <p:cNvGrpSpPr/>
          <p:nvPr/>
        </p:nvGrpSpPr>
        <p:grpSpPr>
          <a:xfrm>
            <a:off x="4038600" y="3638490"/>
            <a:ext cx="2236775" cy="381000"/>
            <a:chOff x="3124200" y="1143000"/>
            <a:chExt cx="2236775" cy="381000"/>
          </a:xfrm>
        </p:grpSpPr>
        <p:sp>
          <p:nvSpPr>
            <p:cNvPr id="20" name="Rectangle 19"/>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1" name="TextBox 20"/>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1</a:t>
              </a:r>
            </a:p>
          </p:txBody>
        </p:sp>
        <p:sp>
          <p:nvSpPr>
            <p:cNvPr id="22" name="Rectangle 21"/>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23" name="Group 22"/>
          <p:cNvGrpSpPr/>
          <p:nvPr/>
        </p:nvGrpSpPr>
        <p:grpSpPr>
          <a:xfrm>
            <a:off x="4038600" y="2038290"/>
            <a:ext cx="2236775" cy="381000"/>
            <a:chOff x="3124200" y="1143000"/>
            <a:chExt cx="2236775" cy="381000"/>
          </a:xfrm>
        </p:grpSpPr>
        <p:sp>
          <p:nvSpPr>
            <p:cNvPr id="24" name="Rectangle 2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5" name="TextBox 24"/>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26" name="Rectangle 2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27" name="Group 26"/>
          <p:cNvGrpSpPr/>
          <p:nvPr/>
        </p:nvGrpSpPr>
        <p:grpSpPr>
          <a:xfrm>
            <a:off x="4038600" y="3105090"/>
            <a:ext cx="2236775" cy="381000"/>
            <a:chOff x="3124200" y="1143000"/>
            <a:chExt cx="2236775" cy="381000"/>
          </a:xfrm>
        </p:grpSpPr>
        <p:sp>
          <p:nvSpPr>
            <p:cNvPr id="28" name="Rectangle 2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9" name="TextBox 28"/>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30" name="Rectangle 29"/>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31" name="Group 30"/>
          <p:cNvGrpSpPr/>
          <p:nvPr/>
        </p:nvGrpSpPr>
        <p:grpSpPr>
          <a:xfrm>
            <a:off x="4038600" y="2571690"/>
            <a:ext cx="2236775" cy="381000"/>
            <a:chOff x="3124200" y="1143000"/>
            <a:chExt cx="2236775" cy="381000"/>
          </a:xfrm>
        </p:grpSpPr>
        <p:sp>
          <p:nvSpPr>
            <p:cNvPr id="32" name="Rectangle 31"/>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3" name="TextBox 32"/>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4</a:t>
              </a:r>
            </a:p>
          </p:txBody>
        </p:sp>
        <p:sp>
          <p:nvSpPr>
            <p:cNvPr id="34" name="Rectangle 33"/>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cxnSp>
        <p:nvCxnSpPr>
          <p:cNvPr id="37" name="Straight Arrow Connector 36"/>
          <p:cNvCxnSpPr/>
          <p:nvPr/>
        </p:nvCxnSpPr>
        <p:spPr bwMode="auto">
          <a:xfrm rot="5400000">
            <a:off x="2323305" y="3447196"/>
            <a:ext cx="2819400"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1066800" y="4933890"/>
            <a:ext cx="5715000" cy="707886"/>
          </a:xfrm>
          <a:prstGeom prst="rect">
            <a:avLst/>
          </a:prstGeom>
          <a:noFill/>
        </p:spPr>
        <p:txBody>
          <a:bodyPr wrap="square" rtlCol="0">
            <a:spAutoFit/>
          </a:bodyPr>
          <a:lstStyle/>
          <a:p>
            <a:pPr algn="ctr"/>
            <a:r>
              <a:rPr lang="en-US" sz="2000" b="0" dirty="0" smtClean="0">
                <a:solidFill>
                  <a:schemeClr val="bg1"/>
                </a:solidFill>
                <a:latin typeface="Gill Sans"/>
                <a:cs typeface="Gill Sans"/>
              </a:rPr>
              <a:t>A sequential scan through both datasets to join</a:t>
            </a:r>
            <a:br>
              <a:rPr lang="en-US" sz="2000" b="0" dirty="0" smtClean="0">
                <a:solidFill>
                  <a:schemeClr val="bg1"/>
                </a:solidFill>
                <a:latin typeface="Gill Sans"/>
                <a:cs typeface="Gill Sans"/>
              </a:rPr>
            </a:br>
            <a:r>
              <a:rPr lang="en-US" sz="2000" b="0" dirty="0" smtClean="0">
                <a:solidFill>
                  <a:schemeClr val="bg1"/>
                </a:solidFill>
                <a:latin typeface="Gill Sans"/>
                <a:cs typeface="Gill Sans"/>
              </a:rPr>
              <a:t>(called a “merge join” in database terminology)</a:t>
            </a:r>
            <a:endParaRPr lang="en-US" sz="2000" b="0" dirty="0">
              <a:solidFill>
                <a:schemeClr val="bg1"/>
              </a:solidFill>
              <a:latin typeface="Gill Sans"/>
              <a:cs typeface="Gill Sans"/>
            </a:endParaRPr>
          </a:p>
        </p:txBody>
      </p:sp>
    </p:spTree>
    <p:extLst>
      <p:ext uri="{BB962C8B-B14F-4D97-AF65-F5344CB8AC3E}">
        <p14:creationId xmlns:p14="http://schemas.microsoft.com/office/powerpoint/2010/main" val="35675877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Relational Databases</a:t>
            </a:r>
            <a:endParaRPr lang="en-US" dirty="0"/>
          </a:p>
        </p:txBody>
      </p:sp>
      <p:sp>
        <p:nvSpPr>
          <p:cNvPr id="24579" name="Rectangle 3"/>
          <p:cNvSpPr>
            <a:spLocks noGrp="1" noChangeArrowheads="1"/>
          </p:cNvSpPr>
          <p:nvPr>
            <p:ph type="body" idx="1"/>
          </p:nvPr>
        </p:nvSpPr>
        <p:spPr/>
        <p:txBody>
          <a:bodyPr/>
          <a:lstStyle/>
          <a:p>
            <a:r>
              <a:rPr lang="en-US" dirty="0" smtClean="0"/>
              <a:t>A relational database is comprised of tables</a:t>
            </a:r>
          </a:p>
          <a:p>
            <a:r>
              <a:rPr lang="en-US" dirty="0" smtClean="0"/>
              <a:t>Each table represents a relation = collection of tuples (rows)</a:t>
            </a:r>
          </a:p>
          <a:p>
            <a:r>
              <a:rPr lang="en-US" dirty="0" smtClean="0"/>
              <a:t>Each tuple consists of multiple fields</a:t>
            </a:r>
            <a:endParaRPr lang="en-US" dirty="0"/>
          </a:p>
        </p:txBody>
      </p:sp>
    </p:spTree>
    <p:extLst>
      <p:ext uri="{BB962C8B-B14F-4D97-AF65-F5344CB8AC3E}">
        <p14:creationId xmlns:p14="http://schemas.microsoft.com/office/powerpoint/2010/main" val="13923797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Map-side Join: Parallel Scans</a:t>
            </a:r>
            <a:endParaRPr lang="en-US" dirty="0"/>
          </a:p>
        </p:txBody>
      </p:sp>
      <p:sp>
        <p:nvSpPr>
          <p:cNvPr id="3" name="Content Placeholder 2"/>
          <p:cNvSpPr>
            <a:spLocks noGrp="1"/>
          </p:cNvSpPr>
          <p:nvPr>
            <p:ph idx="1"/>
          </p:nvPr>
        </p:nvSpPr>
        <p:spPr/>
        <p:txBody>
          <a:bodyPr/>
          <a:lstStyle/>
          <a:p>
            <a:r>
              <a:rPr lang="en-US" dirty="0" smtClean="0"/>
              <a:t>If datasets are sorted by join key, join can be accomplished by a scan over both datasets</a:t>
            </a:r>
          </a:p>
          <a:p>
            <a:r>
              <a:rPr lang="en-US" dirty="0" smtClean="0"/>
              <a:t>How can we accomplish this in parallel?</a:t>
            </a:r>
          </a:p>
          <a:p>
            <a:pPr lvl="1"/>
            <a:r>
              <a:rPr lang="en-US" dirty="0" smtClean="0"/>
              <a:t>Partition and sort both datasets in the same manner</a:t>
            </a:r>
          </a:p>
          <a:p>
            <a:r>
              <a:rPr lang="en-US" dirty="0" smtClean="0"/>
              <a:t>In MapReduce:</a:t>
            </a:r>
          </a:p>
          <a:p>
            <a:pPr lvl="1"/>
            <a:r>
              <a:rPr lang="en-US" dirty="0" smtClean="0"/>
              <a:t>Map over one dataset, read from other corresponding partition</a:t>
            </a:r>
          </a:p>
          <a:p>
            <a:pPr lvl="1"/>
            <a:r>
              <a:rPr lang="en-US" dirty="0" smtClean="0"/>
              <a:t>No reducers necessary (unless to repartition or resort)</a:t>
            </a:r>
          </a:p>
          <a:p>
            <a:r>
              <a:rPr lang="en-US" dirty="0" smtClean="0"/>
              <a:t>Consistently partitioned datasets: realistic to expect?</a:t>
            </a:r>
            <a:endParaRPr lang="en-US" dirty="0"/>
          </a:p>
        </p:txBody>
      </p:sp>
    </p:spTree>
    <p:extLst>
      <p:ext uri="{BB962C8B-B14F-4D97-AF65-F5344CB8AC3E}">
        <p14:creationId xmlns:p14="http://schemas.microsoft.com/office/powerpoint/2010/main" val="38733249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In-Memory Join</a:t>
            </a:r>
            <a:endParaRPr lang="en-US" dirty="0"/>
          </a:p>
        </p:txBody>
      </p:sp>
      <p:sp>
        <p:nvSpPr>
          <p:cNvPr id="3" name="Content Placeholder 2"/>
          <p:cNvSpPr>
            <a:spLocks noGrp="1"/>
          </p:cNvSpPr>
          <p:nvPr>
            <p:ph idx="1"/>
          </p:nvPr>
        </p:nvSpPr>
        <p:spPr/>
        <p:txBody>
          <a:bodyPr/>
          <a:lstStyle/>
          <a:p>
            <a:r>
              <a:rPr lang="en-US" dirty="0" smtClean="0"/>
              <a:t>Basic idea: load one dataset into memory, stream over other dataset</a:t>
            </a:r>
          </a:p>
          <a:p>
            <a:pPr lvl="1"/>
            <a:r>
              <a:rPr lang="en-US" dirty="0" smtClean="0"/>
              <a:t>Works if R &lt;&lt; S and R fits into memory</a:t>
            </a:r>
          </a:p>
          <a:p>
            <a:pPr lvl="1"/>
            <a:r>
              <a:rPr lang="en-US" dirty="0" smtClean="0"/>
              <a:t>Called a “hash join” in database terminology</a:t>
            </a:r>
          </a:p>
          <a:p>
            <a:r>
              <a:rPr lang="en-US" dirty="0" smtClean="0"/>
              <a:t>MapReduce implementation</a:t>
            </a:r>
          </a:p>
          <a:p>
            <a:pPr lvl="1"/>
            <a:r>
              <a:rPr lang="en-US" dirty="0" smtClean="0"/>
              <a:t>Distribute R to all nodes</a:t>
            </a:r>
          </a:p>
          <a:p>
            <a:pPr lvl="1"/>
            <a:r>
              <a:rPr lang="en-US" dirty="0" smtClean="0"/>
              <a:t>Map over S, each mapper loads R in memory, hashed by join key</a:t>
            </a:r>
          </a:p>
          <a:p>
            <a:pPr lvl="1"/>
            <a:r>
              <a:rPr lang="en-US" dirty="0" smtClean="0"/>
              <a:t>For every </a:t>
            </a:r>
            <a:r>
              <a:rPr lang="en-US" dirty="0" err="1" smtClean="0"/>
              <a:t>tuple</a:t>
            </a:r>
            <a:r>
              <a:rPr lang="en-US" dirty="0" smtClean="0"/>
              <a:t> in S, look up join key in R</a:t>
            </a:r>
          </a:p>
          <a:p>
            <a:pPr lvl="1"/>
            <a:r>
              <a:rPr lang="en-US" dirty="0" smtClean="0"/>
              <a:t>No reducers, unless for regrouping or resorting </a:t>
            </a:r>
            <a:r>
              <a:rPr lang="en-US" dirty="0" err="1" smtClean="0"/>
              <a:t>tuples</a:t>
            </a:r>
            <a:endParaRPr lang="en-US" dirty="0" smtClean="0"/>
          </a:p>
          <a:p>
            <a:endParaRPr lang="en-US" dirty="0"/>
          </a:p>
        </p:txBody>
      </p:sp>
    </p:spTree>
    <p:extLst>
      <p:ext uri="{BB962C8B-B14F-4D97-AF65-F5344CB8AC3E}">
        <p14:creationId xmlns:p14="http://schemas.microsoft.com/office/powerpoint/2010/main" val="31451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In-Memory Join: Variants</a:t>
            </a:r>
            <a:endParaRPr lang="en-US" dirty="0"/>
          </a:p>
        </p:txBody>
      </p:sp>
      <p:sp>
        <p:nvSpPr>
          <p:cNvPr id="3" name="Content Placeholder 2"/>
          <p:cNvSpPr>
            <a:spLocks noGrp="1"/>
          </p:cNvSpPr>
          <p:nvPr>
            <p:ph idx="1"/>
          </p:nvPr>
        </p:nvSpPr>
        <p:spPr/>
        <p:txBody>
          <a:bodyPr/>
          <a:lstStyle/>
          <a:p>
            <a:r>
              <a:rPr lang="en-US" dirty="0" smtClean="0"/>
              <a:t>Striped variant:</a:t>
            </a:r>
          </a:p>
          <a:p>
            <a:pPr lvl="1"/>
            <a:r>
              <a:rPr lang="en-US" dirty="0" smtClean="0"/>
              <a:t>R too big to fit into memory? </a:t>
            </a:r>
          </a:p>
          <a:p>
            <a:pPr lvl="1"/>
            <a:r>
              <a:rPr lang="en-US" dirty="0" smtClean="0"/>
              <a:t>Divide R into R</a:t>
            </a:r>
            <a:r>
              <a:rPr lang="en-US" baseline="-25000" dirty="0" smtClean="0"/>
              <a:t>1</a:t>
            </a:r>
            <a:r>
              <a:rPr lang="en-US" dirty="0" smtClean="0"/>
              <a:t>, R</a:t>
            </a:r>
            <a:r>
              <a:rPr lang="en-US" baseline="-25000" dirty="0" smtClean="0"/>
              <a:t>2</a:t>
            </a:r>
            <a:r>
              <a:rPr lang="en-US" dirty="0" smtClean="0"/>
              <a:t>, R</a:t>
            </a:r>
            <a:r>
              <a:rPr lang="en-US" baseline="-25000" dirty="0" smtClean="0"/>
              <a:t>3</a:t>
            </a:r>
            <a:r>
              <a:rPr lang="en-US" dirty="0" smtClean="0"/>
              <a:t>, … </a:t>
            </a:r>
            <a:r>
              <a:rPr lang="en-US" dirty="0" err="1" smtClean="0"/>
              <a:t>s.t</a:t>
            </a:r>
            <a:r>
              <a:rPr lang="en-US" dirty="0" smtClean="0"/>
              <a:t>. each </a:t>
            </a:r>
            <a:r>
              <a:rPr lang="en-US" dirty="0" err="1" smtClean="0"/>
              <a:t>R</a:t>
            </a:r>
            <a:r>
              <a:rPr lang="en-US" i="1" baseline="-25000" dirty="0" err="1" smtClean="0"/>
              <a:t>n</a:t>
            </a:r>
            <a:r>
              <a:rPr lang="en-US" dirty="0" smtClean="0"/>
              <a:t> fits into memory</a:t>
            </a:r>
          </a:p>
          <a:p>
            <a:pPr lvl="1"/>
            <a:r>
              <a:rPr lang="en-US" dirty="0" smtClean="0"/>
              <a:t>Perform in-memory join: </a:t>
            </a:r>
            <a:r>
              <a:rPr lang="en-US" dirty="0" smtClean="0">
                <a:sym typeface="Symbol"/>
              </a:rPr>
              <a:t></a:t>
            </a:r>
            <a:r>
              <a:rPr lang="en-US" i="1" dirty="0" smtClean="0">
                <a:sym typeface="Symbol"/>
              </a:rPr>
              <a:t>n</a:t>
            </a:r>
            <a:r>
              <a:rPr lang="en-US" dirty="0" smtClean="0">
                <a:sym typeface="Symbol"/>
              </a:rPr>
              <a:t>, </a:t>
            </a:r>
            <a:r>
              <a:rPr lang="en-US" dirty="0" err="1" smtClean="0"/>
              <a:t>R</a:t>
            </a:r>
            <a:r>
              <a:rPr lang="en-US" i="1" baseline="-25000" dirty="0" err="1" smtClean="0"/>
              <a:t>n</a:t>
            </a:r>
            <a:r>
              <a:rPr lang="en-US" dirty="0" smtClean="0"/>
              <a:t> ⋈ S</a:t>
            </a:r>
          </a:p>
          <a:p>
            <a:pPr lvl="1"/>
            <a:r>
              <a:rPr lang="en-US" dirty="0" smtClean="0"/>
              <a:t>Take the union of all join results</a:t>
            </a:r>
          </a:p>
          <a:p>
            <a:r>
              <a:rPr lang="en-US" dirty="0" err="1" smtClean="0"/>
              <a:t>Memcached</a:t>
            </a:r>
            <a:r>
              <a:rPr lang="en-US" dirty="0" smtClean="0"/>
              <a:t> join:</a:t>
            </a:r>
          </a:p>
          <a:p>
            <a:pPr lvl="1"/>
            <a:r>
              <a:rPr lang="en-US" dirty="0" smtClean="0"/>
              <a:t>Load R into </a:t>
            </a:r>
            <a:r>
              <a:rPr lang="en-US" dirty="0" err="1" smtClean="0"/>
              <a:t>memcached</a:t>
            </a:r>
            <a:endParaRPr lang="en-US" dirty="0" smtClean="0"/>
          </a:p>
          <a:p>
            <a:pPr lvl="1"/>
            <a:r>
              <a:rPr lang="en-US" dirty="0" smtClean="0"/>
              <a:t>Replace in-memory hash lookup with </a:t>
            </a:r>
            <a:r>
              <a:rPr lang="en-US" dirty="0" err="1" smtClean="0"/>
              <a:t>memcached</a:t>
            </a:r>
            <a:r>
              <a:rPr lang="en-US" dirty="0" smtClean="0"/>
              <a:t> lookup</a:t>
            </a:r>
            <a:endParaRPr lang="en-US" dirty="0"/>
          </a:p>
        </p:txBody>
      </p:sp>
    </p:spTree>
    <p:extLst>
      <p:ext uri="{BB962C8B-B14F-4D97-AF65-F5344CB8AC3E}">
        <p14:creationId xmlns:p14="http://schemas.microsoft.com/office/powerpoint/2010/main" val="3556138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Memcached</a:t>
            </a:r>
            <a:endParaRPr lang="en-US" dirty="0"/>
          </a:p>
        </p:txBody>
      </p:sp>
      <p:pic>
        <p:nvPicPr>
          <p:cNvPr id="4" name="Picture 3" descr="facebook_arch_x600.jpg"/>
          <p:cNvPicPr>
            <a:picLocks noChangeAspect="1"/>
          </p:cNvPicPr>
          <p:nvPr/>
        </p:nvPicPr>
        <p:blipFill>
          <a:blip r:embed="rId2" cstate="print"/>
          <a:srcRect/>
          <a:stretch>
            <a:fillRect/>
          </a:stretch>
        </p:blipFill>
        <p:spPr bwMode="auto">
          <a:xfrm>
            <a:off x="1752600" y="1435975"/>
            <a:ext cx="5684837" cy="3212225"/>
          </a:xfrm>
          <a:prstGeom prst="rect">
            <a:avLst/>
          </a:prstGeom>
          <a:noFill/>
          <a:ln w="9525">
            <a:noFill/>
            <a:miter lim="800000"/>
            <a:headEnd/>
            <a:tailEnd/>
          </a:ln>
        </p:spPr>
      </p:pic>
      <p:sp>
        <p:nvSpPr>
          <p:cNvPr id="5" name="TextBox 5"/>
          <p:cNvSpPr txBox="1">
            <a:spLocks noChangeArrowheads="1"/>
          </p:cNvSpPr>
          <p:nvPr/>
        </p:nvSpPr>
        <p:spPr bwMode="auto">
          <a:xfrm>
            <a:off x="1828800" y="5525869"/>
            <a:ext cx="5257800" cy="646331"/>
          </a:xfrm>
          <a:prstGeom prst="rect">
            <a:avLst/>
          </a:prstGeom>
          <a:noFill/>
          <a:ln w="9525">
            <a:noFill/>
            <a:miter lim="800000"/>
            <a:headEnd/>
            <a:tailEnd/>
          </a:ln>
        </p:spPr>
        <p:txBody>
          <a:bodyPr wrap="square">
            <a:spAutoFit/>
          </a:bodyPr>
          <a:lstStyle/>
          <a:p>
            <a:r>
              <a:rPr lang="en-US" sz="1800" b="1" dirty="0">
                <a:solidFill>
                  <a:schemeClr val="bg1"/>
                </a:solidFill>
                <a:latin typeface="Gill Sans"/>
                <a:cs typeface="Gill Sans"/>
              </a:rPr>
              <a:t>Database layer:</a:t>
            </a:r>
            <a:r>
              <a:rPr lang="en-US" sz="1800" dirty="0">
                <a:solidFill>
                  <a:schemeClr val="bg1"/>
                </a:solidFill>
                <a:latin typeface="Gill Sans"/>
                <a:cs typeface="Gill Sans"/>
              </a:rPr>
              <a:t> </a:t>
            </a:r>
            <a:r>
              <a:rPr lang="en-US" sz="1800" b="0" dirty="0">
                <a:solidFill>
                  <a:schemeClr val="bg1"/>
                </a:solidFill>
                <a:latin typeface="Gill Sans"/>
                <a:cs typeface="Gill Sans"/>
              </a:rPr>
              <a:t>800 eight-core Linux servers running </a:t>
            </a:r>
            <a:r>
              <a:rPr lang="en-US" sz="1800" b="0" dirty="0" err="1">
                <a:solidFill>
                  <a:schemeClr val="bg1"/>
                </a:solidFill>
                <a:latin typeface="Gill Sans"/>
                <a:cs typeface="Gill Sans"/>
              </a:rPr>
              <a:t>MySQL</a:t>
            </a:r>
            <a:r>
              <a:rPr lang="en-US" sz="1800" b="0" dirty="0">
                <a:solidFill>
                  <a:schemeClr val="bg1"/>
                </a:solidFill>
                <a:latin typeface="Gill Sans"/>
                <a:cs typeface="Gill Sans"/>
              </a:rPr>
              <a:t> (40 TB user data)</a:t>
            </a:r>
          </a:p>
        </p:txBody>
      </p:sp>
      <p:sp>
        <p:nvSpPr>
          <p:cNvPr id="6" name="TextBox 6"/>
          <p:cNvSpPr txBox="1">
            <a:spLocks noChangeArrowheads="1"/>
          </p:cNvSpPr>
          <p:nvPr/>
        </p:nvSpPr>
        <p:spPr bwMode="auto">
          <a:xfrm>
            <a:off x="1828800" y="4879757"/>
            <a:ext cx="5287963" cy="646331"/>
          </a:xfrm>
          <a:prstGeom prst="rect">
            <a:avLst/>
          </a:prstGeom>
          <a:noFill/>
          <a:ln w="9525">
            <a:noFill/>
            <a:miter lim="800000"/>
            <a:headEnd/>
            <a:tailEnd/>
          </a:ln>
        </p:spPr>
        <p:txBody>
          <a:bodyPr wrap="square">
            <a:spAutoFit/>
          </a:bodyPr>
          <a:lstStyle/>
          <a:p>
            <a:r>
              <a:rPr lang="en-US" sz="1800" b="1" dirty="0">
                <a:solidFill>
                  <a:schemeClr val="bg1"/>
                </a:solidFill>
                <a:latin typeface="Gill Sans"/>
                <a:cs typeface="Gill Sans"/>
              </a:rPr>
              <a:t>Caching servers:</a:t>
            </a:r>
            <a:r>
              <a:rPr lang="en-US" sz="1800" dirty="0">
                <a:solidFill>
                  <a:schemeClr val="bg1"/>
                </a:solidFill>
                <a:latin typeface="Gill Sans"/>
                <a:cs typeface="Gill Sans"/>
              </a:rPr>
              <a:t> </a:t>
            </a:r>
            <a:r>
              <a:rPr lang="en-US" sz="1800" b="0" dirty="0">
                <a:solidFill>
                  <a:schemeClr val="bg1"/>
                </a:solidFill>
                <a:latin typeface="Gill Sans"/>
                <a:cs typeface="Gill Sans"/>
              </a:rPr>
              <a:t>15 million requests per second, 95% handled by </a:t>
            </a:r>
            <a:r>
              <a:rPr lang="en-US" sz="1800" b="0" dirty="0" err="1">
                <a:solidFill>
                  <a:schemeClr val="bg1"/>
                </a:solidFill>
                <a:latin typeface="Gill Sans"/>
                <a:cs typeface="Gill Sans"/>
              </a:rPr>
              <a:t>memcache</a:t>
            </a:r>
            <a:r>
              <a:rPr lang="en-US" sz="1800" b="0" dirty="0">
                <a:solidFill>
                  <a:schemeClr val="bg1"/>
                </a:solidFill>
                <a:latin typeface="Gill Sans"/>
                <a:cs typeface="Gill Sans"/>
              </a:rPr>
              <a:t> (15 TB of RAM)</a:t>
            </a:r>
          </a:p>
        </p:txBody>
      </p:sp>
      <p:sp>
        <p:nvSpPr>
          <p:cNvPr id="7" name="TextBox 3"/>
          <p:cNvSpPr txBox="1">
            <a:spLocks noChangeArrowheads="1"/>
          </p:cNvSpPr>
          <p:nvPr/>
        </p:nvSpPr>
        <p:spPr bwMode="auto">
          <a:xfrm>
            <a:off x="0" y="6611938"/>
            <a:ext cx="3276600" cy="246221"/>
          </a:xfrm>
          <a:prstGeom prst="rect">
            <a:avLst/>
          </a:prstGeom>
          <a:noFill/>
          <a:ln w="9525">
            <a:noFill/>
            <a:miter lim="800000"/>
            <a:headEnd/>
            <a:tailEnd/>
          </a:ln>
        </p:spPr>
        <p:txBody>
          <a:bodyPr wrap="square">
            <a:spAutoFit/>
          </a:bodyPr>
          <a:lstStyle/>
          <a:p>
            <a:r>
              <a:rPr lang="en-US" sz="1000" b="0" dirty="0" smtClean="0">
                <a:solidFill>
                  <a:schemeClr val="bg2"/>
                </a:solidFill>
              </a:rPr>
              <a:t>Source: Technology Review (July/August, 2008)</a:t>
            </a:r>
          </a:p>
        </p:txBody>
      </p:sp>
      <p:sp>
        <p:nvSpPr>
          <p:cNvPr id="8" name="TextBox 6"/>
          <p:cNvSpPr txBox="1">
            <a:spLocks noChangeArrowheads="1"/>
          </p:cNvSpPr>
          <p:nvPr/>
        </p:nvSpPr>
        <p:spPr bwMode="auto">
          <a:xfrm>
            <a:off x="1447800" y="1143000"/>
            <a:ext cx="5287963" cy="369332"/>
          </a:xfrm>
          <a:prstGeom prst="rect">
            <a:avLst/>
          </a:prstGeom>
          <a:noFill/>
          <a:ln w="9525">
            <a:noFill/>
            <a:miter lim="800000"/>
            <a:headEnd/>
            <a:tailEnd/>
          </a:ln>
        </p:spPr>
        <p:txBody>
          <a:bodyPr wrap="square">
            <a:spAutoFit/>
          </a:bodyPr>
          <a:lstStyle/>
          <a:p>
            <a:r>
              <a:rPr lang="en-US" sz="1800" b="1" dirty="0" smtClean="0">
                <a:solidFill>
                  <a:schemeClr val="bg1"/>
                </a:solidFill>
                <a:latin typeface="Gill Sans"/>
                <a:cs typeface="Gill Sans"/>
              </a:rPr>
              <a:t>Circa 2008 Architecture</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13200007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Memcached</a:t>
            </a:r>
            <a:r>
              <a:rPr lang="en-US" dirty="0" smtClean="0"/>
              <a:t> Join</a:t>
            </a:r>
            <a:endParaRPr lang="en-US" dirty="0"/>
          </a:p>
        </p:txBody>
      </p:sp>
      <p:sp>
        <p:nvSpPr>
          <p:cNvPr id="3" name="Content Placeholder 2"/>
          <p:cNvSpPr>
            <a:spLocks noGrp="1"/>
          </p:cNvSpPr>
          <p:nvPr>
            <p:ph idx="1"/>
          </p:nvPr>
        </p:nvSpPr>
        <p:spPr/>
        <p:txBody>
          <a:bodyPr/>
          <a:lstStyle/>
          <a:p>
            <a:r>
              <a:rPr lang="en-US" dirty="0" err="1" smtClean="0"/>
              <a:t>Memcached</a:t>
            </a:r>
            <a:r>
              <a:rPr lang="en-US" dirty="0" smtClean="0"/>
              <a:t> join:</a:t>
            </a:r>
          </a:p>
          <a:p>
            <a:pPr lvl="1"/>
            <a:r>
              <a:rPr lang="en-US" dirty="0" smtClean="0"/>
              <a:t>Load R into </a:t>
            </a:r>
            <a:r>
              <a:rPr lang="en-US" dirty="0" err="1" smtClean="0"/>
              <a:t>memcached</a:t>
            </a:r>
            <a:endParaRPr lang="en-US" dirty="0" smtClean="0"/>
          </a:p>
          <a:p>
            <a:pPr lvl="1"/>
            <a:r>
              <a:rPr lang="en-US" dirty="0" smtClean="0"/>
              <a:t>Replace in-memory hash lookup with </a:t>
            </a:r>
            <a:r>
              <a:rPr lang="en-US" dirty="0" err="1" smtClean="0"/>
              <a:t>memcached</a:t>
            </a:r>
            <a:r>
              <a:rPr lang="en-US" dirty="0" smtClean="0"/>
              <a:t> lookup</a:t>
            </a:r>
          </a:p>
          <a:p>
            <a:r>
              <a:rPr lang="en-US" dirty="0" smtClean="0"/>
              <a:t>Capacity and scalability?</a:t>
            </a:r>
          </a:p>
          <a:p>
            <a:pPr lvl="1"/>
            <a:r>
              <a:rPr lang="en-US" dirty="0" err="1" smtClean="0"/>
              <a:t>Memcached</a:t>
            </a:r>
            <a:r>
              <a:rPr lang="en-US" dirty="0" smtClean="0"/>
              <a:t> capacity &gt;&gt; RAM of individual node</a:t>
            </a:r>
          </a:p>
          <a:p>
            <a:pPr lvl="1"/>
            <a:r>
              <a:rPr lang="en-US" dirty="0" err="1" smtClean="0"/>
              <a:t>Memcached</a:t>
            </a:r>
            <a:r>
              <a:rPr lang="en-US" dirty="0" smtClean="0"/>
              <a:t> scales out with cluster</a:t>
            </a:r>
          </a:p>
          <a:p>
            <a:r>
              <a:rPr lang="en-US" dirty="0" smtClean="0"/>
              <a:t>Latency?</a:t>
            </a:r>
          </a:p>
          <a:p>
            <a:pPr lvl="1"/>
            <a:r>
              <a:rPr lang="en-US" dirty="0" err="1" smtClean="0"/>
              <a:t>Memcached</a:t>
            </a:r>
            <a:r>
              <a:rPr lang="en-US" dirty="0" smtClean="0"/>
              <a:t> is fast (basically, speed of network)</a:t>
            </a:r>
          </a:p>
          <a:p>
            <a:pPr lvl="1"/>
            <a:r>
              <a:rPr lang="en-US" dirty="0" smtClean="0"/>
              <a:t>Batch requests to amortize latency costs</a:t>
            </a:r>
          </a:p>
          <a:p>
            <a:pPr lvl="1"/>
            <a:endParaRPr lang="en-US" dirty="0"/>
          </a:p>
        </p:txBody>
      </p:sp>
      <p:sp>
        <p:nvSpPr>
          <p:cNvPr id="4" name="TextBox 3"/>
          <p:cNvSpPr txBox="1">
            <a:spLocks noChangeArrowheads="1"/>
          </p:cNvSpPr>
          <p:nvPr/>
        </p:nvSpPr>
        <p:spPr bwMode="auto">
          <a:xfrm>
            <a:off x="0" y="6611938"/>
            <a:ext cx="3276600" cy="246221"/>
          </a:xfrm>
          <a:prstGeom prst="rect">
            <a:avLst/>
          </a:prstGeom>
          <a:noFill/>
          <a:ln w="9525">
            <a:noFill/>
            <a:miter lim="800000"/>
            <a:headEnd/>
            <a:tailEnd/>
          </a:ln>
        </p:spPr>
        <p:txBody>
          <a:bodyPr wrap="square">
            <a:spAutoFit/>
          </a:bodyPr>
          <a:lstStyle/>
          <a:p>
            <a:r>
              <a:rPr lang="en-US" sz="1000" b="0" dirty="0" smtClean="0">
                <a:solidFill>
                  <a:schemeClr val="bg2"/>
                </a:solidFill>
              </a:rPr>
              <a:t>Source: See tech report by Lin et al. (2009)</a:t>
            </a:r>
          </a:p>
        </p:txBody>
      </p:sp>
    </p:spTree>
    <p:extLst>
      <p:ext uri="{BB962C8B-B14F-4D97-AF65-F5344CB8AC3E}">
        <p14:creationId xmlns:p14="http://schemas.microsoft.com/office/powerpoint/2010/main" val="1010550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join to use?</a:t>
            </a:r>
            <a:endParaRPr lang="en-US" dirty="0"/>
          </a:p>
        </p:txBody>
      </p:sp>
      <p:sp>
        <p:nvSpPr>
          <p:cNvPr id="3" name="Content Placeholder 2"/>
          <p:cNvSpPr>
            <a:spLocks noGrp="1"/>
          </p:cNvSpPr>
          <p:nvPr>
            <p:ph idx="1"/>
          </p:nvPr>
        </p:nvSpPr>
        <p:spPr/>
        <p:txBody>
          <a:bodyPr/>
          <a:lstStyle/>
          <a:p>
            <a:r>
              <a:rPr lang="en-US" dirty="0" smtClean="0"/>
              <a:t>In-memory join &gt; map-side join &gt; reduce-side join</a:t>
            </a:r>
          </a:p>
          <a:p>
            <a:pPr lvl="1"/>
            <a:r>
              <a:rPr lang="en-US" dirty="0" smtClean="0"/>
              <a:t>Why?</a:t>
            </a:r>
          </a:p>
          <a:p>
            <a:r>
              <a:rPr lang="en-US" dirty="0" smtClean="0"/>
              <a:t>Limitations of each?</a:t>
            </a:r>
          </a:p>
          <a:p>
            <a:pPr lvl="1"/>
            <a:r>
              <a:rPr lang="en-US" dirty="0" smtClean="0"/>
              <a:t>In-memory join: memory</a:t>
            </a:r>
          </a:p>
          <a:p>
            <a:pPr lvl="1"/>
            <a:r>
              <a:rPr lang="en-US" dirty="0" smtClean="0"/>
              <a:t>Map-side join: sort order and partitioning</a:t>
            </a:r>
          </a:p>
          <a:p>
            <a:pPr lvl="1"/>
            <a:r>
              <a:rPr lang="en-US" dirty="0" smtClean="0"/>
              <a:t>Reduce-side join: general purpose</a:t>
            </a:r>
            <a:endParaRPr lang="en-US" dirty="0"/>
          </a:p>
        </p:txBody>
      </p:sp>
    </p:spTree>
    <p:extLst>
      <p:ext uri="{BB962C8B-B14F-4D97-AF65-F5344CB8AC3E}">
        <p14:creationId xmlns:p14="http://schemas.microsoft.com/office/powerpoint/2010/main" val="5813994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Relational Data: Summary</a:t>
            </a:r>
            <a:endParaRPr lang="en-US" dirty="0"/>
          </a:p>
        </p:txBody>
      </p:sp>
      <p:sp>
        <p:nvSpPr>
          <p:cNvPr id="3" name="Content Placeholder 2"/>
          <p:cNvSpPr>
            <a:spLocks noGrp="1"/>
          </p:cNvSpPr>
          <p:nvPr>
            <p:ph idx="1"/>
          </p:nvPr>
        </p:nvSpPr>
        <p:spPr/>
        <p:txBody>
          <a:bodyPr/>
          <a:lstStyle/>
          <a:p>
            <a:r>
              <a:rPr lang="en-US" dirty="0" smtClean="0"/>
              <a:t>MapReduce algorithms for processing relational data:</a:t>
            </a:r>
          </a:p>
          <a:p>
            <a:pPr lvl="1"/>
            <a:r>
              <a:rPr lang="en-US" dirty="0" smtClean="0"/>
              <a:t>Group by, sorting, partitioning are handled automatically by shuffle/sort in MapReduce</a:t>
            </a:r>
          </a:p>
          <a:p>
            <a:pPr lvl="1"/>
            <a:r>
              <a:rPr lang="en-US" dirty="0" smtClean="0"/>
              <a:t>Selection, projection, and other computations (e.g., aggregation), are performed either in mapper or reducer</a:t>
            </a:r>
          </a:p>
          <a:p>
            <a:pPr lvl="1"/>
            <a:r>
              <a:rPr lang="en-US" dirty="0" smtClean="0"/>
              <a:t>Multiple strategies for relational joins</a:t>
            </a:r>
          </a:p>
          <a:p>
            <a:r>
              <a:rPr lang="en-US" dirty="0" smtClean="0"/>
              <a:t>Complex operations require multiple MapReduce jobs</a:t>
            </a:r>
          </a:p>
          <a:p>
            <a:pPr lvl="1"/>
            <a:r>
              <a:rPr lang="en-US" dirty="0" smtClean="0"/>
              <a:t>Example: top ten URLs in terms of average time spent</a:t>
            </a:r>
          </a:p>
          <a:p>
            <a:pPr lvl="1"/>
            <a:r>
              <a:rPr lang="en-US" dirty="0" smtClean="0"/>
              <a:t>Opportunities for automatic optimization</a:t>
            </a:r>
          </a:p>
          <a:p>
            <a:pPr lvl="1"/>
            <a:endParaRPr lang="en-US" dirty="0" smtClean="0"/>
          </a:p>
        </p:txBody>
      </p:sp>
    </p:spTree>
    <p:extLst>
      <p:ext uri="{BB962C8B-B14F-4D97-AF65-F5344CB8AC3E}">
        <p14:creationId xmlns:p14="http://schemas.microsoft.com/office/powerpoint/2010/main" val="28761554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t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9" y="-609600"/>
            <a:ext cx="9179859" cy="7467600"/>
          </a:xfrm>
          <a:prstGeom prst="rect">
            <a:avLst/>
          </a:prstGeom>
        </p:spPr>
      </p:pic>
      <p:sp>
        <p:nvSpPr>
          <p:cNvPr id="4" name="TextBox 3"/>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pl-PL" sz="1000" b="0" dirty="0" err="1" smtClean="0">
                <a:solidFill>
                  <a:schemeClr val="bg1"/>
                </a:solidFill>
              </a:rPr>
              <a:t>www.flickr.com</a:t>
            </a:r>
            <a:r>
              <a:rPr lang="pl-PL" sz="1000" b="0" dirty="0">
                <a:solidFill>
                  <a:schemeClr val="bg1"/>
                </a:solidFill>
              </a:rPr>
              <a:t>/</a:t>
            </a:r>
            <a:r>
              <a:rPr lang="pl-PL" sz="1000" b="0" dirty="0" err="1">
                <a:solidFill>
                  <a:schemeClr val="bg1"/>
                </a:solidFill>
              </a:rPr>
              <a:t>photos</a:t>
            </a:r>
            <a:r>
              <a:rPr lang="pl-PL" sz="1000" b="0" dirty="0">
                <a:solidFill>
                  <a:schemeClr val="bg1"/>
                </a:solidFill>
              </a:rPr>
              <a:t>/7518432@N06/2237536651/</a:t>
            </a:r>
            <a:endParaRPr lang="en-US" sz="1000" b="0" dirty="0">
              <a:solidFill>
                <a:schemeClr val="bg1"/>
              </a:solidFill>
            </a:endParaRPr>
          </a:p>
        </p:txBody>
      </p:sp>
    </p:spTree>
    <p:extLst>
      <p:ext uri="{BB962C8B-B14F-4D97-AF65-F5344CB8AC3E}">
        <p14:creationId xmlns:p14="http://schemas.microsoft.com/office/powerpoint/2010/main" val="3215842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r>
              <a:rPr lang="en-US" dirty="0" smtClean="0"/>
              <a:t>Structured </a:t>
            </a:r>
            <a:r>
              <a:rPr lang="en-US" dirty="0" smtClean="0"/>
              <a:t>data</a:t>
            </a:r>
          </a:p>
          <a:p>
            <a:pPr lvl="1"/>
            <a:r>
              <a:rPr lang="en-US" dirty="0" smtClean="0"/>
              <a:t>Processing relational data </a:t>
            </a:r>
            <a:r>
              <a:rPr lang="en-US" dirty="0" smtClean="0"/>
              <a:t>with MapReduce</a:t>
            </a:r>
            <a:endParaRPr lang="en-US" dirty="0" smtClean="0"/>
          </a:p>
          <a:p>
            <a:r>
              <a:rPr lang="en-US" dirty="0" smtClean="0"/>
              <a:t>Unstructured data</a:t>
            </a:r>
            <a:endParaRPr lang="en-US" dirty="0" smtClean="0"/>
          </a:p>
          <a:p>
            <a:pPr lvl="1"/>
            <a:r>
              <a:rPr lang="en-US" dirty="0" smtClean="0"/>
              <a:t>Basics of indexing and retrieval</a:t>
            </a:r>
          </a:p>
          <a:p>
            <a:pPr lvl="1"/>
            <a:r>
              <a:rPr lang="en-US" dirty="0" smtClean="0"/>
              <a:t>Inverted indexing in MapReduce</a:t>
            </a:r>
          </a:p>
          <a:p>
            <a:pPr lvl="1"/>
            <a:endParaRPr lang="en-US" dirty="0"/>
          </a:p>
        </p:txBody>
      </p:sp>
    </p:spTree>
    <p:extLst>
      <p:ext uri="{BB962C8B-B14F-4D97-AF65-F5344CB8AC3E}">
        <p14:creationId xmlns:p14="http://schemas.microsoft.com/office/powerpoint/2010/main" val="12143002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nomenclature…</a:t>
            </a:r>
            <a:endParaRPr lang="en-US" dirty="0"/>
          </a:p>
        </p:txBody>
      </p:sp>
      <p:sp>
        <p:nvSpPr>
          <p:cNvPr id="3" name="Content Placeholder 2"/>
          <p:cNvSpPr>
            <a:spLocks noGrp="1"/>
          </p:cNvSpPr>
          <p:nvPr>
            <p:ph idx="1"/>
          </p:nvPr>
        </p:nvSpPr>
        <p:spPr/>
        <p:txBody>
          <a:bodyPr/>
          <a:lstStyle/>
          <a:p>
            <a:r>
              <a:rPr lang="en-US" dirty="0" smtClean="0"/>
              <a:t>Information retrieval (IR)</a:t>
            </a:r>
          </a:p>
          <a:p>
            <a:pPr lvl="1"/>
            <a:r>
              <a:rPr lang="en-US" dirty="0" smtClean="0"/>
              <a:t>Focus on textual information (= text/document retrieval)</a:t>
            </a:r>
          </a:p>
          <a:p>
            <a:pPr lvl="1"/>
            <a:r>
              <a:rPr lang="en-US" dirty="0" smtClean="0"/>
              <a:t>Other possibilities include image, video, music, …</a:t>
            </a:r>
          </a:p>
          <a:p>
            <a:r>
              <a:rPr lang="en-US" dirty="0" smtClean="0"/>
              <a:t>What do we search?</a:t>
            </a:r>
          </a:p>
          <a:p>
            <a:pPr lvl="1"/>
            <a:r>
              <a:rPr lang="en-US" dirty="0" smtClean="0"/>
              <a:t>Generically, “collections”</a:t>
            </a:r>
          </a:p>
          <a:p>
            <a:pPr lvl="1"/>
            <a:r>
              <a:rPr lang="en-US" dirty="0" smtClean="0"/>
              <a:t>Less-frequently used, “corpora”</a:t>
            </a:r>
          </a:p>
          <a:p>
            <a:r>
              <a:rPr lang="en-US" dirty="0" smtClean="0"/>
              <a:t>What do we find?</a:t>
            </a:r>
          </a:p>
          <a:p>
            <a:pPr lvl="1"/>
            <a:r>
              <a:rPr lang="en-US" dirty="0" smtClean="0"/>
              <a:t>Generically, “documents”</a:t>
            </a:r>
          </a:p>
          <a:p>
            <a:pPr lvl="1"/>
            <a:r>
              <a:rPr lang="en-US" dirty="0" smtClean="0"/>
              <a:t>Even though we may be referring to web pages, PDFs, PowerPoint slides, paragraphs, etc.</a:t>
            </a:r>
            <a:endParaRPr lang="en-US" dirty="0"/>
          </a:p>
        </p:txBody>
      </p:sp>
    </p:spTree>
    <p:extLst>
      <p:ext uri="{BB962C8B-B14F-4D97-AF65-F5344CB8AC3E}">
        <p14:creationId xmlns:p14="http://schemas.microsoft.com/office/powerpoint/2010/main" val="24177720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OLTP/OLAP Architecture</a:t>
            </a:r>
            <a:endParaRPr lang="en-US" dirty="0"/>
          </a:p>
        </p:txBody>
      </p:sp>
      <p:sp>
        <p:nvSpPr>
          <p:cNvPr id="4" name="Rectangle 3"/>
          <p:cNvSpPr/>
          <p:nvPr/>
        </p:nvSpPr>
        <p:spPr bwMode="auto">
          <a:xfrm>
            <a:off x="1371600" y="2438400"/>
            <a:ext cx="2057400" cy="2057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OLTP</a:t>
            </a:r>
          </a:p>
        </p:txBody>
      </p:sp>
      <p:sp>
        <p:nvSpPr>
          <p:cNvPr id="5" name="Rectangle 4"/>
          <p:cNvSpPr/>
          <p:nvPr/>
        </p:nvSpPr>
        <p:spPr bwMode="auto">
          <a:xfrm>
            <a:off x="5943600" y="2438400"/>
            <a:ext cx="2057400" cy="20574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OLAP</a:t>
            </a:r>
          </a:p>
        </p:txBody>
      </p:sp>
      <p:cxnSp>
        <p:nvCxnSpPr>
          <p:cNvPr id="7" name="Straight Arrow Connector 6"/>
          <p:cNvCxnSpPr>
            <a:stCxn id="4" idx="3"/>
            <a:endCxn id="5" idx="1"/>
          </p:cNvCxnSpPr>
          <p:nvPr/>
        </p:nvCxnSpPr>
        <p:spPr bwMode="auto">
          <a:xfrm>
            <a:off x="3429000" y="3467100"/>
            <a:ext cx="25146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3276601" y="2667000"/>
            <a:ext cx="2819399" cy="677108"/>
          </a:xfrm>
          <a:prstGeom prst="rect">
            <a:avLst/>
          </a:prstGeom>
          <a:noFill/>
        </p:spPr>
        <p:txBody>
          <a:bodyPr wrap="square" rtlCol="0">
            <a:spAutoFit/>
          </a:bodyPr>
          <a:lstStyle/>
          <a:p>
            <a:pPr algn="ctr"/>
            <a:r>
              <a:rPr lang="en-US" sz="2400" dirty="0" smtClean="0">
                <a:solidFill>
                  <a:schemeClr val="bg2"/>
                </a:solidFill>
                <a:latin typeface="Gill Sans"/>
                <a:cs typeface="Gill Sans"/>
              </a:rPr>
              <a:t>ETL</a:t>
            </a:r>
            <a:r>
              <a:rPr lang="en-US" sz="1400" dirty="0" smtClean="0">
                <a:solidFill>
                  <a:schemeClr val="bg2"/>
                </a:solidFill>
                <a:latin typeface="Gill Sans"/>
                <a:cs typeface="Gill Sans"/>
              </a:rPr>
              <a:t/>
            </a:r>
            <a:br>
              <a:rPr lang="en-US" sz="1400" dirty="0" smtClean="0">
                <a:solidFill>
                  <a:schemeClr val="bg2"/>
                </a:solidFill>
                <a:latin typeface="Gill Sans"/>
                <a:cs typeface="Gill Sans"/>
              </a:rPr>
            </a:br>
            <a:r>
              <a:rPr lang="en-US" sz="1400" b="0" dirty="0" smtClean="0">
                <a:solidFill>
                  <a:schemeClr val="bg2"/>
                </a:solidFill>
                <a:latin typeface="Gill Sans"/>
                <a:cs typeface="Gill Sans"/>
              </a:rPr>
              <a:t>(Extract, Transform, and Load)</a:t>
            </a:r>
            <a:endParaRPr lang="en-US" sz="1400" b="0" dirty="0">
              <a:solidFill>
                <a:schemeClr val="bg2"/>
              </a:solidFill>
              <a:latin typeface="Gill Sans"/>
              <a:cs typeface="Gill Sans"/>
            </a:endParaRPr>
          </a:p>
        </p:txBody>
      </p:sp>
    </p:spTree>
    <p:extLst>
      <p:ext uri="{BB962C8B-B14F-4D97-AF65-F5344CB8AC3E}">
        <p14:creationId xmlns:p14="http://schemas.microsoft.com/office/powerpoint/2010/main" val="40648023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Retrieval Cycle</a:t>
            </a:r>
            <a:endParaRPr lang="en-US" dirty="0"/>
          </a:p>
        </p:txBody>
      </p:sp>
      <p:sp>
        <p:nvSpPr>
          <p:cNvPr id="3" name="Rectangle 3"/>
          <p:cNvSpPr>
            <a:spLocks noChangeArrowheads="1"/>
          </p:cNvSpPr>
          <p:nvPr/>
        </p:nvSpPr>
        <p:spPr bwMode="auto">
          <a:xfrm>
            <a:off x="844550" y="1295400"/>
            <a:ext cx="1279525" cy="5476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r>
              <a:rPr lang="en-US" b="0" dirty="0">
                <a:solidFill>
                  <a:schemeClr val="bg1"/>
                </a:solidFill>
              </a:rPr>
              <a:t>Source</a:t>
            </a:r>
          </a:p>
          <a:p>
            <a:pPr algn="ctr" eaLnBrk="1" hangingPunct="1"/>
            <a:r>
              <a:rPr lang="en-US" b="0" dirty="0">
                <a:solidFill>
                  <a:schemeClr val="bg1"/>
                </a:solidFill>
              </a:rPr>
              <a:t>Selection</a:t>
            </a:r>
          </a:p>
        </p:txBody>
      </p:sp>
      <p:sp>
        <p:nvSpPr>
          <p:cNvPr id="4" name="Rectangle 5"/>
          <p:cNvSpPr>
            <a:spLocks noChangeArrowheads="1"/>
          </p:cNvSpPr>
          <p:nvPr/>
        </p:nvSpPr>
        <p:spPr bwMode="auto">
          <a:xfrm>
            <a:off x="3206750" y="2971800"/>
            <a:ext cx="1279525" cy="54768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eaLnBrk="1" hangingPunct="1"/>
            <a:r>
              <a:rPr lang="en-US" b="0" dirty="0">
                <a:solidFill>
                  <a:schemeClr val="bg1"/>
                </a:solidFill>
              </a:rPr>
              <a:t>Search</a:t>
            </a:r>
          </a:p>
        </p:txBody>
      </p:sp>
      <p:grpSp>
        <p:nvGrpSpPr>
          <p:cNvPr id="5" name="Group 36"/>
          <p:cNvGrpSpPr>
            <a:grpSpLocks/>
          </p:cNvGrpSpPr>
          <p:nvPr/>
        </p:nvGrpSpPr>
        <p:grpSpPr bwMode="auto">
          <a:xfrm>
            <a:off x="3267075" y="2330450"/>
            <a:ext cx="1158875" cy="641350"/>
            <a:chOff x="2438" y="1468"/>
            <a:chExt cx="730" cy="404"/>
          </a:xfrm>
        </p:grpSpPr>
        <p:cxnSp>
          <p:nvCxnSpPr>
            <p:cNvPr id="6" name="AutoShape 6"/>
            <p:cNvCxnSpPr>
              <a:cxnSpLocks noChangeShapeType="1"/>
              <a:stCxn id="20" idx="3"/>
              <a:endCxn id="4" idx="0"/>
            </p:cNvCxnSpPr>
            <p:nvPr/>
          </p:nvCxnSpPr>
          <p:spPr bwMode="auto">
            <a:xfrm>
              <a:off x="2438" y="1517"/>
              <a:ext cx="365"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7" name="Text Box 7"/>
            <p:cNvSpPr txBox="1">
              <a:spLocks noChangeArrowheads="1"/>
            </p:cNvSpPr>
            <p:nvPr/>
          </p:nvSpPr>
          <p:spPr bwMode="auto">
            <a:xfrm>
              <a:off x="2678" y="1468"/>
              <a:ext cx="490" cy="213"/>
            </a:xfrm>
            <a:prstGeom prst="rect">
              <a:avLst/>
            </a:prstGeom>
            <a:noFill/>
            <a:ln w="9525">
              <a:noFill/>
              <a:miter lim="800000"/>
              <a:headEnd/>
              <a:tailEnd/>
            </a:ln>
          </p:spPr>
          <p:txBody>
            <a:bodyPr>
              <a:spAutoFit/>
            </a:bodyPr>
            <a:lstStyle/>
            <a:p>
              <a:pPr eaLnBrk="1" hangingPunct="1"/>
              <a:r>
                <a:rPr lang="en-US" dirty="0">
                  <a:solidFill>
                    <a:schemeClr val="bg1"/>
                  </a:solidFill>
                </a:rPr>
                <a:t>Query</a:t>
              </a:r>
            </a:p>
          </p:txBody>
        </p:sp>
      </p:grpSp>
      <p:sp>
        <p:nvSpPr>
          <p:cNvPr id="8" name="Rectangle 9"/>
          <p:cNvSpPr>
            <a:spLocks noChangeArrowheads="1"/>
          </p:cNvSpPr>
          <p:nvPr/>
        </p:nvSpPr>
        <p:spPr bwMode="auto">
          <a:xfrm>
            <a:off x="4425950" y="3810000"/>
            <a:ext cx="1279525" cy="5476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r>
              <a:rPr lang="en-US" b="0">
                <a:solidFill>
                  <a:schemeClr val="bg1"/>
                </a:solidFill>
              </a:rPr>
              <a:t>Selection</a:t>
            </a:r>
          </a:p>
        </p:txBody>
      </p:sp>
      <p:grpSp>
        <p:nvGrpSpPr>
          <p:cNvPr id="9" name="Group 37"/>
          <p:cNvGrpSpPr>
            <a:grpSpLocks/>
          </p:cNvGrpSpPr>
          <p:nvPr/>
        </p:nvGrpSpPr>
        <p:grpSpPr bwMode="auto">
          <a:xfrm>
            <a:off x="4495800" y="3168650"/>
            <a:ext cx="1295400" cy="641350"/>
            <a:chOff x="3258" y="1996"/>
            <a:chExt cx="816" cy="404"/>
          </a:xfrm>
        </p:grpSpPr>
        <p:cxnSp>
          <p:nvCxnSpPr>
            <p:cNvPr id="10" name="AutoShape 10"/>
            <p:cNvCxnSpPr>
              <a:cxnSpLocks noChangeShapeType="1"/>
              <a:stCxn id="4" idx="3"/>
              <a:endCxn id="8" idx="0"/>
            </p:cNvCxnSpPr>
            <p:nvPr/>
          </p:nvCxnSpPr>
          <p:spPr bwMode="auto">
            <a:xfrm>
              <a:off x="3258" y="2045"/>
              <a:ext cx="365"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11" name="Text Box 11"/>
            <p:cNvSpPr txBox="1">
              <a:spLocks noChangeArrowheads="1"/>
            </p:cNvSpPr>
            <p:nvPr/>
          </p:nvSpPr>
          <p:spPr bwMode="auto">
            <a:xfrm>
              <a:off x="3491" y="1996"/>
              <a:ext cx="583" cy="213"/>
            </a:xfrm>
            <a:prstGeom prst="rect">
              <a:avLst/>
            </a:prstGeom>
            <a:noFill/>
            <a:ln w="9525">
              <a:noFill/>
              <a:miter lim="800000"/>
              <a:headEnd/>
              <a:tailEnd/>
            </a:ln>
          </p:spPr>
          <p:txBody>
            <a:bodyPr wrap="none">
              <a:spAutoFit/>
            </a:bodyPr>
            <a:lstStyle/>
            <a:p>
              <a:pPr eaLnBrk="1" hangingPunct="1"/>
              <a:r>
                <a:rPr lang="en-US" dirty="0">
                  <a:solidFill>
                    <a:schemeClr val="bg1"/>
                  </a:solidFill>
                </a:rPr>
                <a:t>Results</a:t>
              </a:r>
            </a:p>
          </p:txBody>
        </p:sp>
      </p:grpSp>
      <p:sp>
        <p:nvSpPr>
          <p:cNvPr id="12" name="Rectangle 13"/>
          <p:cNvSpPr>
            <a:spLocks noChangeArrowheads="1"/>
          </p:cNvSpPr>
          <p:nvPr/>
        </p:nvSpPr>
        <p:spPr bwMode="auto">
          <a:xfrm>
            <a:off x="5645150" y="4648200"/>
            <a:ext cx="1279525" cy="5476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r>
              <a:rPr lang="en-US" b="0">
                <a:solidFill>
                  <a:schemeClr val="bg1"/>
                </a:solidFill>
              </a:rPr>
              <a:t>Examination</a:t>
            </a:r>
          </a:p>
        </p:txBody>
      </p:sp>
      <p:grpSp>
        <p:nvGrpSpPr>
          <p:cNvPr id="13" name="Group 38"/>
          <p:cNvGrpSpPr>
            <a:grpSpLocks/>
          </p:cNvGrpSpPr>
          <p:nvPr/>
        </p:nvGrpSpPr>
        <p:grpSpPr bwMode="auto">
          <a:xfrm>
            <a:off x="5715000" y="3962400"/>
            <a:ext cx="1524000" cy="685800"/>
            <a:chOff x="4026" y="2496"/>
            <a:chExt cx="960" cy="432"/>
          </a:xfrm>
        </p:grpSpPr>
        <p:cxnSp>
          <p:nvCxnSpPr>
            <p:cNvPr id="14" name="AutoShape 14"/>
            <p:cNvCxnSpPr>
              <a:cxnSpLocks noChangeShapeType="1"/>
              <a:stCxn id="8" idx="3"/>
              <a:endCxn id="12" idx="0"/>
            </p:cNvCxnSpPr>
            <p:nvPr/>
          </p:nvCxnSpPr>
          <p:spPr bwMode="auto">
            <a:xfrm>
              <a:off x="4026" y="2573"/>
              <a:ext cx="365"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15" name="Text Box 15"/>
            <p:cNvSpPr txBox="1">
              <a:spLocks noChangeArrowheads="1"/>
            </p:cNvSpPr>
            <p:nvPr/>
          </p:nvSpPr>
          <p:spPr bwMode="auto">
            <a:xfrm>
              <a:off x="4223" y="2496"/>
              <a:ext cx="763" cy="212"/>
            </a:xfrm>
            <a:prstGeom prst="rect">
              <a:avLst/>
            </a:prstGeom>
            <a:noFill/>
            <a:ln w="9525">
              <a:noFill/>
              <a:miter lim="800000"/>
              <a:headEnd/>
              <a:tailEnd/>
            </a:ln>
          </p:spPr>
          <p:txBody>
            <a:bodyPr wrap="none">
              <a:spAutoFit/>
            </a:bodyPr>
            <a:lstStyle/>
            <a:p>
              <a:pPr eaLnBrk="1" hangingPunct="1"/>
              <a:r>
                <a:rPr lang="en-US" b="0" dirty="0">
                  <a:solidFill>
                    <a:schemeClr val="bg1"/>
                  </a:solidFill>
                </a:rPr>
                <a:t>Documents</a:t>
              </a:r>
            </a:p>
          </p:txBody>
        </p:sp>
      </p:grpSp>
      <p:sp>
        <p:nvSpPr>
          <p:cNvPr id="16" name="Rectangle 17"/>
          <p:cNvSpPr>
            <a:spLocks noChangeArrowheads="1"/>
          </p:cNvSpPr>
          <p:nvPr/>
        </p:nvSpPr>
        <p:spPr bwMode="auto">
          <a:xfrm>
            <a:off x="6848475" y="5454650"/>
            <a:ext cx="1279525" cy="5476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r>
              <a:rPr lang="en-US" b="0" dirty="0">
                <a:solidFill>
                  <a:schemeClr val="bg1"/>
                </a:solidFill>
              </a:rPr>
              <a:t>Delivery</a:t>
            </a:r>
          </a:p>
        </p:txBody>
      </p:sp>
      <p:grpSp>
        <p:nvGrpSpPr>
          <p:cNvPr id="17" name="Group 39"/>
          <p:cNvGrpSpPr>
            <a:grpSpLocks/>
          </p:cNvGrpSpPr>
          <p:nvPr/>
        </p:nvGrpSpPr>
        <p:grpSpPr bwMode="auto">
          <a:xfrm>
            <a:off x="6934200" y="4845050"/>
            <a:ext cx="1600200" cy="609600"/>
            <a:chOff x="4794" y="3052"/>
            <a:chExt cx="1008" cy="384"/>
          </a:xfrm>
        </p:grpSpPr>
        <p:cxnSp>
          <p:nvCxnSpPr>
            <p:cNvPr id="18" name="AutoShape 18"/>
            <p:cNvCxnSpPr>
              <a:cxnSpLocks noChangeShapeType="1"/>
              <a:stCxn id="12" idx="3"/>
              <a:endCxn id="16" idx="0"/>
            </p:cNvCxnSpPr>
            <p:nvPr/>
          </p:nvCxnSpPr>
          <p:spPr bwMode="auto">
            <a:xfrm>
              <a:off x="4794" y="3101"/>
              <a:ext cx="355" cy="33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19" name="Text Box 19"/>
            <p:cNvSpPr txBox="1">
              <a:spLocks noChangeArrowheads="1"/>
            </p:cNvSpPr>
            <p:nvPr/>
          </p:nvSpPr>
          <p:spPr bwMode="auto">
            <a:xfrm>
              <a:off x="5038" y="3052"/>
              <a:ext cx="764" cy="213"/>
            </a:xfrm>
            <a:prstGeom prst="rect">
              <a:avLst/>
            </a:prstGeom>
            <a:noFill/>
            <a:ln w="9525">
              <a:noFill/>
              <a:miter lim="800000"/>
              <a:headEnd/>
              <a:tailEnd/>
            </a:ln>
          </p:spPr>
          <p:txBody>
            <a:bodyPr wrap="none">
              <a:spAutoFit/>
            </a:bodyPr>
            <a:lstStyle/>
            <a:p>
              <a:pPr eaLnBrk="1" hangingPunct="1"/>
              <a:r>
                <a:rPr lang="en-US" b="0">
                  <a:solidFill>
                    <a:schemeClr val="bg1"/>
                  </a:solidFill>
                </a:rPr>
                <a:t>Information</a:t>
              </a:r>
            </a:p>
          </p:txBody>
        </p:sp>
      </p:grpSp>
      <p:sp>
        <p:nvSpPr>
          <p:cNvPr id="20" name="Rectangle 21"/>
          <p:cNvSpPr>
            <a:spLocks noChangeArrowheads="1"/>
          </p:cNvSpPr>
          <p:nvPr/>
        </p:nvSpPr>
        <p:spPr bwMode="auto">
          <a:xfrm>
            <a:off x="1987550" y="2133600"/>
            <a:ext cx="1279525" cy="5476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r>
              <a:rPr lang="en-US" b="0" dirty="0">
                <a:solidFill>
                  <a:schemeClr val="bg1"/>
                </a:solidFill>
              </a:rPr>
              <a:t>Query</a:t>
            </a:r>
          </a:p>
          <a:p>
            <a:pPr algn="ctr" eaLnBrk="1" hangingPunct="1"/>
            <a:r>
              <a:rPr lang="en-US" b="0" dirty="0">
                <a:solidFill>
                  <a:schemeClr val="bg1"/>
                </a:solidFill>
              </a:rPr>
              <a:t>Formulation</a:t>
            </a:r>
          </a:p>
        </p:txBody>
      </p:sp>
      <p:grpSp>
        <p:nvGrpSpPr>
          <p:cNvPr id="21" name="Group 35"/>
          <p:cNvGrpSpPr>
            <a:grpSpLocks/>
          </p:cNvGrpSpPr>
          <p:nvPr/>
        </p:nvGrpSpPr>
        <p:grpSpPr bwMode="auto">
          <a:xfrm>
            <a:off x="2133600" y="1447800"/>
            <a:ext cx="1371600" cy="685800"/>
            <a:chOff x="1770" y="912"/>
            <a:chExt cx="864" cy="432"/>
          </a:xfrm>
        </p:grpSpPr>
        <p:cxnSp>
          <p:nvCxnSpPr>
            <p:cNvPr id="22" name="AutoShape 22"/>
            <p:cNvCxnSpPr>
              <a:cxnSpLocks noChangeShapeType="1"/>
              <a:stCxn id="3" idx="3"/>
              <a:endCxn id="20" idx="0"/>
            </p:cNvCxnSpPr>
            <p:nvPr/>
          </p:nvCxnSpPr>
          <p:spPr bwMode="auto">
            <a:xfrm>
              <a:off x="1770" y="989"/>
              <a:ext cx="317"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23" name="Text Box 23"/>
            <p:cNvSpPr txBox="1">
              <a:spLocks noChangeArrowheads="1"/>
            </p:cNvSpPr>
            <p:nvPr/>
          </p:nvSpPr>
          <p:spPr bwMode="auto">
            <a:xfrm>
              <a:off x="1971" y="912"/>
              <a:ext cx="663" cy="212"/>
            </a:xfrm>
            <a:prstGeom prst="rect">
              <a:avLst/>
            </a:prstGeom>
            <a:noFill/>
            <a:ln w="9525">
              <a:noFill/>
              <a:miter lim="800000"/>
              <a:headEnd/>
              <a:tailEnd/>
            </a:ln>
          </p:spPr>
          <p:txBody>
            <a:bodyPr wrap="none">
              <a:spAutoFit/>
            </a:bodyPr>
            <a:lstStyle/>
            <a:p>
              <a:pPr eaLnBrk="1" hangingPunct="1"/>
              <a:r>
                <a:rPr lang="en-US" b="0" dirty="0">
                  <a:solidFill>
                    <a:schemeClr val="bg1"/>
                  </a:solidFill>
                </a:rPr>
                <a:t>Resource</a:t>
              </a:r>
            </a:p>
          </p:txBody>
        </p:sp>
      </p:grpSp>
      <p:grpSp>
        <p:nvGrpSpPr>
          <p:cNvPr id="24" name="Group 41"/>
          <p:cNvGrpSpPr>
            <a:grpSpLocks/>
          </p:cNvGrpSpPr>
          <p:nvPr/>
        </p:nvGrpSpPr>
        <p:grpSpPr bwMode="auto">
          <a:xfrm>
            <a:off x="1562100" y="1843088"/>
            <a:ext cx="4805363" cy="3871912"/>
            <a:chOff x="1364" y="1161"/>
            <a:chExt cx="3027" cy="2439"/>
          </a:xfrm>
        </p:grpSpPr>
        <p:sp>
          <p:nvSpPr>
            <p:cNvPr id="25" name="Text Box 29"/>
            <p:cNvSpPr txBox="1">
              <a:spLocks noChangeArrowheads="1"/>
            </p:cNvSpPr>
            <p:nvPr/>
          </p:nvSpPr>
          <p:spPr bwMode="auto">
            <a:xfrm>
              <a:off x="1364" y="3408"/>
              <a:ext cx="1324" cy="192"/>
            </a:xfrm>
            <a:prstGeom prst="rect">
              <a:avLst/>
            </a:prstGeom>
            <a:noFill/>
            <a:ln w="9525">
              <a:noFill/>
              <a:miter lim="800000"/>
              <a:headEnd/>
              <a:tailEnd/>
            </a:ln>
          </p:spPr>
          <p:txBody>
            <a:bodyPr>
              <a:spAutoFit/>
            </a:bodyPr>
            <a:lstStyle/>
            <a:p>
              <a:pPr eaLnBrk="1" hangingPunct="1"/>
              <a:r>
                <a:rPr lang="en-US" sz="1400" b="0" i="1" dirty="0">
                  <a:solidFill>
                    <a:schemeClr val="bg1"/>
                  </a:solidFill>
                </a:rPr>
                <a:t>source reselection</a:t>
              </a:r>
            </a:p>
          </p:txBody>
        </p:sp>
        <p:cxnSp>
          <p:nvCxnSpPr>
            <p:cNvPr id="26" name="AutoShape 33"/>
            <p:cNvCxnSpPr>
              <a:cxnSpLocks noChangeShapeType="1"/>
              <a:stCxn id="12" idx="2"/>
              <a:endCxn id="3" idx="2"/>
            </p:cNvCxnSpPr>
            <p:nvPr/>
          </p:nvCxnSpPr>
          <p:spPr bwMode="auto">
            <a:xfrm rot="5400000" flipH="1">
              <a:off x="1823" y="705"/>
              <a:ext cx="2112" cy="3024"/>
            </a:xfrm>
            <a:prstGeom prst="bentConnector3">
              <a:avLst>
                <a:gd name="adj1" fmla="val -6819"/>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7" name="AutoShape 34"/>
            <p:cNvCxnSpPr>
              <a:cxnSpLocks noChangeShapeType="1"/>
              <a:stCxn id="8" idx="2"/>
              <a:endCxn id="3" idx="2"/>
            </p:cNvCxnSpPr>
            <p:nvPr/>
          </p:nvCxnSpPr>
          <p:spPr bwMode="auto">
            <a:xfrm rot="5400000" flipH="1">
              <a:off x="1703" y="825"/>
              <a:ext cx="1584" cy="2256"/>
            </a:xfrm>
            <a:prstGeom prst="bentConnector3">
              <a:avLst>
                <a:gd name="adj1" fmla="val -9093"/>
              </a:avLst>
            </a:prstGeom>
            <a:ln w="12700">
              <a:headEnd/>
              <a:tailEnd type="triangle" w="med" len="med"/>
            </a:ln>
          </p:spPr>
          <p:style>
            <a:lnRef idx="2">
              <a:schemeClr val="dk1"/>
            </a:lnRef>
            <a:fillRef idx="0">
              <a:schemeClr val="dk1"/>
            </a:fillRef>
            <a:effectRef idx="1">
              <a:schemeClr val="dk1"/>
            </a:effectRef>
            <a:fontRef idx="minor">
              <a:schemeClr val="tx1"/>
            </a:fontRef>
          </p:style>
        </p:cxnSp>
      </p:grpSp>
      <p:grpSp>
        <p:nvGrpSpPr>
          <p:cNvPr id="28" name="Group 46"/>
          <p:cNvGrpSpPr>
            <a:grpSpLocks/>
          </p:cNvGrpSpPr>
          <p:nvPr/>
        </p:nvGrpSpPr>
        <p:grpSpPr bwMode="auto">
          <a:xfrm>
            <a:off x="1752600" y="2681287"/>
            <a:ext cx="3892550" cy="2387599"/>
            <a:chOff x="1484" y="1689"/>
            <a:chExt cx="2452" cy="1504"/>
          </a:xfrm>
        </p:grpSpPr>
        <p:sp>
          <p:nvSpPr>
            <p:cNvPr id="29" name="Text Box 47"/>
            <p:cNvSpPr txBox="1">
              <a:spLocks noChangeArrowheads="1"/>
            </p:cNvSpPr>
            <p:nvPr/>
          </p:nvSpPr>
          <p:spPr bwMode="auto">
            <a:xfrm>
              <a:off x="1484" y="2592"/>
              <a:ext cx="1184" cy="601"/>
            </a:xfrm>
            <a:prstGeom prst="rect">
              <a:avLst/>
            </a:prstGeom>
            <a:noFill/>
            <a:ln w="9525">
              <a:noFill/>
              <a:miter lim="800000"/>
              <a:headEnd/>
              <a:tailEnd/>
            </a:ln>
          </p:spPr>
          <p:txBody>
            <a:bodyPr wrap="none">
              <a:spAutoFit/>
            </a:bodyPr>
            <a:lstStyle/>
            <a:p>
              <a:pPr eaLnBrk="1" hangingPunct="1"/>
              <a:r>
                <a:rPr lang="en-US" sz="1400" b="0" i="1" dirty="0">
                  <a:solidFill>
                    <a:schemeClr val="bg1"/>
                  </a:solidFill>
                </a:rPr>
                <a:t>System discovery</a:t>
              </a:r>
            </a:p>
            <a:p>
              <a:pPr eaLnBrk="1" hangingPunct="1"/>
              <a:r>
                <a:rPr lang="en-US" sz="1400" b="0" i="1" dirty="0">
                  <a:solidFill>
                    <a:schemeClr val="bg1"/>
                  </a:solidFill>
                </a:rPr>
                <a:t>Vocabulary discovery</a:t>
              </a:r>
            </a:p>
            <a:p>
              <a:pPr eaLnBrk="1" hangingPunct="1"/>
              <a:r>
                <a:rPr lang="en-US" sz="1400" b="0" i="1" dirty="0">
                  <a:solidFill>
                    <a:schemeClr val="bg1"/>
                  </a:solidFill>
                </a:rPr>
                <a:t>Concept discovery</a:t>
              </a:r>
            </a:p>
            <a:p>
              <a:pPr eaLnBrk="1" hangingPunct="1"/>
              <a:r>
                <a:rPr lang="en-US" sz="1400" b="0" i="1" dirty="0">
                  <a:solidFill>
                    <a:schemeClr val="bg1"/>
                  </a:solidFill>
                </a:rPr>
                <a:t>Document discovery</a:t>
              </a:r>
            </a:p>
          </p:txBody>
        </p:sp>
        <p:cxnSp>
          <p:nvCxnSpPr>
            <p:cNvPr id="30" name="AutoShape 48"/>
            <p:cNvCxnSpPr>
              <a:cxnSpLocks noChangeShapeType="1"/>
            </p:cNvCxnSpPr>
            <p:nvPr/>
          </p:nvCxnSpPr>
          <p:spPr bwMode="auto">
            <a:xfrm rot="10800000">
              <a:off x="2035" y="1689"/>
              <a:ext cx="1901" cy="1412"/>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cxnSp>
          <p:nvCxnSpPr>
            <p:cNvPr id="31" name="AutoShape 49"/>
            <p:cNvCxnSpPr>
              <a:cxnSpLocks noChangeShapeType="1"/>
            </p:cNvCxnSpPr>
            <p:nvPr/>
          </p:nvCxnSpPr>
          <p:spPr bwMode="auto">
            <a:xfrm rot="10800000">
              <a:off x="2035" y="1689"/>
              <a:ext cx="1133" cy="884"/>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08131103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par>
                                <p:cTn id="20" presetID="9"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dissolve">
                                      <p:cBhvr>
                                        <p:cTn id="28" dur="500"/>
                                        <p:tgtEl>
                                          <p:spTgt spid="21"/>
                                        </p:tgtEl>
                                      </p:cBhvr>
                                    </p:animEffect>
                                  </p:childTnLst>
                                </p:cTn>
                              </p:par>
                              <p:par>
                                <p:cTn id="29" presetID="9"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dissolv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2" grpId="0" animBg="1"/>
      <p:bldP spid="16"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mtClean="0"/>
              <a:t>The Central Problem in Search</a:t>
            </a:r>
          </a:p>
        </p:txBody>
      </p:sp>
      <p:sp>
        <p:nvSpPr>
          <p:cNvPr id="1313805" name="AutoShape 13"/>
          <p:cNvSpPr>
            <a:spLocks noChangeArrowheads="1"/>
          </p:cNvSpPr>
          <p:nvPr/>
        </p:nvSpPr>
        <p:spPr bwMode="auto">
          <a:xfrm>
            <a:off x="3516671" y="4724400"/>
            <a:ext cx="1981200" cy="792163"/>
          </a:xfrm>
          <a:prstGeom prst="leftRightArrow">
            <a:avLst>
              <a:gd name="adj1" fmla="val 50000"/>
              <a:gd name="adj2" fmla="val 5002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sz="2000" b="0">
              <a:solidFill>
                <a:schemeClr val="bg1"/>
              </a:solidFill>
              <a:latin typeface="Gill Sans"/>
              <a:cs typeface="Gill Sans"/>
            </a:endParaRPr>
          </a:p>
        </p:txBody>
      </p:sp>
      <p:sp>
        <p:nvSpPr>
          <p:cNvPr id="1313806" name="Text Box 14"/>
          <p:cNvSpPr txBox="1">
            <a:spLocks noChangeArrowheads="1"/>
          </p:cNvSpPr>
          <p:nvPr/>
        </p:nvSpPr>
        <p:spPr bwMode="auto">
          <a:xfrm>
            <a:off x="1078271" y="5943600"/>
            <a:ext cx="7329826"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Do these represent the same concepts?</a:t>
            </a:r>
          </a:p>
        </p:txBody>
      </p:sp>
      <p:grpSp>
        <p:nvGrpSpPr>
          <p:cNvPr id="10" name="Group 9"/>
          <p:cNvGrpSpPr/>
          <p:nvPr/>
        </p:nvGrpSpPr>
        <p:grpSpPr>
          <a:xfrm>
            <a:off x="5989816" y="1066800"/>
            <a:ext cx="1900238" cy="2667000"/>
            <a:chOff x="6019800" y="1066800"/>
            <a:chExt cx="1900238" cy="2667000"/>
          </a:xfrm>
        </p:grpSpPr>
        <p:sp>
          <p:nvSpPr>
            <p:cNvPr id="1313798" name="Text Box 6"/>
            <p:cNvSpPr txBox="1">
              <a:spLocks noChangeArrowheads="1"/>
            </p:cNvSpPr>
            <p:nvPr/>
          </p:nvSpPr>
          <p:spPr bwMode="auto">
            <a:xfrm>
              <a:off x="6390273" y="1066800"/>
              <a:ext cx="1159292" cy="400110"/>
            </a:xfrm>
            <a:prstGeom prst="rect">
              <a:avLst/>
            </a:prstGeom>
            <a:noFill/>
            <a:ln w="9525">
              <a:noFill/>
              <a:miter lim="800000"/>
              <a:headEnd/>
              <a:tailEnd/>
            </a:ln>
          </p:spPr>
          <p:txBody>
            <a:bodyPr wrap="none">
              <a:spAutoFit/>
            </a:bodyPr>
            <a:lstStyle/>
            <a:p>
              <a:r>
                <a:rPr lang="en-US" sz="2000">
                  <a:solidFill>
                    <a:schemeClr val="bg1"/>
                  </a:solidFill>
                  <a:latin typeface="Gill Sans"/>
                  <a:cs typeface="Gill Sans"/>
                </a:rPr>
                <a:t>Author</a:t>
              </a:r>
            </a:p>
          </p:txBody>
        </p:sp>
        <p:pic>
          <p:nvPicPr>
            <p:cNvPr id="12304" name="Picture 16" descr="C:\Documents and Settings\Jimmy Lin\Local Settings\Temporary Internet Files\Content.IE5\ABORU763\MCj02307490000[1].wmf"/>
            <p:cNvPicPr>
              <a:picLocks noChangeAspect="1" noChangeArrowheads="1"/>
            </p:cNvPicPr>
            <p:nvPr/>
          </p:nvPicPr>
          <p:blipFill>
            <a:blip r:embed="rId3" cstate="print"/>
            <a:srcRect/>
            <a:stretch>
              <a:fillRect/>
            </a:stretch>
          </p:blipFill>
          <p:spPr bwMode="auto">
            <a:xfrm>
              <a:off x="6019800" y="1447800"/>
              <a:ext cx="1900238" cy="2286000"/>
            </a:xfrm>
            <a:prstGeom prst="rect">
              <a:avLst/>
            </a:prstGeom>
            <a:noFill/>
            <a:ln w="9525">
              <a:noFill/>
              <a:miter lim="800000"/>
              <a:headEnd/>
              <a:tailEnd/>
            </a:ln>
          </p:spPr>
        </p:pic>
      </p:grpSp>
      <p:grpSp>
        <p:nvGrpSpPr>
          <p:cNvPr id="9" name="Group 8"/>
          <p:cNvGrpSpPr/>
          <p:nvPr/>
        </p:nvGrpSpPr>
        <p:grpSpPr>
          <a:xfrm>
            <a:off x="1205604" y="1295400"/>
            <a:ext cx="1838325" cy="2152650"/>
            <a:chOff x="916782" y="1295400"/>
            <a:chExt cx="1838325" cy="2152650"/>
          </a:xfrm>
        </p:grpSpPr>
        <p:sp>
          <p:nvSpPr>
            <p:cNvPr id="1313797" name="Text Box 5"/>
            <p:cNvSpPr txBox="1">
              <a:spLocks noChangeArrowheads="1"/>
            </p:cNvSpPr>
            <p:nvPr/>
          </p:nvSpPr>
          <p:spPr bwMode="auto">
            <a:xfrm>
              <a:off x="921544" y="1295400"/>
              <a:ext cx="1828800" cy="400050"/>
            </a:xfrm>
            <a:prstGeom prst="rect">
              <a:avLst/>
            </a:prstGeom>
            <a:noFill/>
            <a:ln w="9525">
              <a:noFill/>
              <a:miter lim="800000"/>
              <a:headEnd/>
              <a:tailEnd/>
            </a:ln>
          </p:spPr>
          <p:txBody>
            <a:bodyPr>
              <a:spAutoFit/>
            </a:bodyPr>
            <a:lstStyle/>
            <a:p>
              <a:pPr algn="ctr"/>
              <a:r>
                <a:rPr lang="en-US" sz="2000" dirty="0">
                  <a:solidFill>
                    <a:schemeClr val="bg1"/>
                  </a:solidFill>
                  <a:latin typeface="Gill Sans"/>
                  <a:cs typeface="Gill Sans"/>
                </a:rPr>
                <a:t>Searcher</a:t>
              </a:r>
            </a:p>
          </p:txBody>
        </p:sp>
        <p:pic>
          <p:nvPicPr>
            <p:cNvPr id="12314" name="Picture 26" descr="C:\Documents and Settings\Jimmy Lin\Local Settings\Temporary Internet Files\Content.IE5\8DW3C1QH\MCj04042630000[1].wmf"/>
            <p:cNvPicPr>
              <a:picLocks noChangeAspect="1" noChangeArrowheads="1"/>
            </p:cNvPicPr>
            <p:nvPr/>
          </p:nvPicPr>
          <p:blipFill>
            <a:blip r:embed="rId4" cstate="print"/>
            <a:srcRect/>
            <a:stretch>
              <a:fillRect/>
            </a:stretch>
          </p:blipFill>
          <p:spPr bwMode="auto">
            <a:xfrm>
              <a:off x="916782" y="1752600"/>
              <a:ext cx="1838325" cy="1695450"/>
            </a:xfrm>
            <a:prstGeom prst="rect">
              <a:avLst/>
            </a:prstGeom>
            <a:noFill/>
            <a:ln w="9525">
              <a:noFill/>
              <a:miter lim="800000"/>
              <a:headEnd/>
              <a:tailEnd/>
            </a:ln>
          </p:spPr>
        </p:pic>
      </p:grpSp>
      <p:sp>
        <p:nvSpPr>
          <p:cNvPr id="27" name="TextBox 26"/>
          <p:cNvSpPr txBox="1">
            <a:spLocks noChangeArrowheads="1"/>
          </p:cNvSpPr>
          <p:nvPr/>
        </p:nvSpPr>
        <p:spPr bwMode="auto">
          <a:xfrm>
            <a:off x="1078271" y="5391090"/>
            <a:ext cx="2092991"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“tragic love story”</a:t>
            </a:r>
          </a:p>
        </p:txBody>
      </p:sp>
      <p:sp>
        <p:nvSpPr>
          <p:cNvPr id="28" name="TextBox 27"/>
          <p:cNvSpPr txBox="1">
            <a:spLocks noChangeArrowheads="1"/>
          </p:cNvSpPr>
          <p:nvPr/>
        </p:nvSpPr>
        <p:spPr bwMode="auto">
          <a:xfrm>
            <a:off x="5269271" y="5391090"/>
            <a:ext cx="3341329"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“fateful star-crossed romance”</a:t>
            </a:r>
          </a:p>
        </p:txBody>
      </p:sp>
      <p:grpSp>
        <p:nvGrpSpPr>
          <p:cNvPr id="7" name="Group 6"/>
          <p:cNvGrpSpPr/>
          <p:nvPr/>
        </p:nvGrpSpPr>
        <p:grpSpPr>
          <a:xfrm>
            <a:off x="1352284" y="3778250"/>
            <a:ext cx="1544964" cy="1558985"/>
            <a:chOff x="1233488" y="3778250"/>
            <a:chExt cx="1544964" cy="1558985"/>
          </a:xfrm>
        </p:grpSpPr>
        <p:sp>
          <p:nvSpPr>
            <p:cNvPr id="1313799" name="Text Box 7"/>
            <p:cNvSpPr txBox="1">
              <a:spLocks noChangeArrowheads="1"/>
            </p:cNvSpPr>
            <p:nvPr/>
          </p:nvSpPr>
          <p:spPr bwMode="auto">
            <a:xfrm>
              <a:off x="1414202"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1" name="Text Box 9"/>
            <p:cNvSpPr txBox="1">
              <a:spLocks noChangeArrowheads="1"/>
            </p:cNvSpPr>
            <p:nvPr/>
          </p:nvSpPr>
          <p:spPr bwMode="auto">
            <a:xfrm>
              <a:off x="1233488" y="4937125"/>
              <a:ext cx="1544964"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Query Terms</a:t>
              </a:r>
            </a:p>
          </p:txBody>
        </p:sp>
        <p:cxnSp>
          <p:nvCxnSpPr>
            <p:cNvPr id="3" name="Straight Arrow Connector 2"/>
            <p:cNvCxnSpPr/>
            <p:nvPr/>
          </p:nvCxnSpPr>
          <p:spPr bwMode="auto">
            <a:xfrm flipH="1">
              <a:off x="2005970" y="4178360"/>
              <a:ext cx="1" cy="75876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954993" y="3778250"/>
            <a:ext cx="1969885" cy="1574860"/>
            <a:chOff x="6172200" y="3778250"/>
            <a:chExt cx="1969885" cy="1574860"/>
          </a:xfrm>
        </p:grpSpPr>
        <p:sp>
          <p:nvSpPr>
            <p:cNvPr id="1313800" name="Text Box 8"/>
            <p:cNvSpPr txBox="1">
              <a:spLocks noChangeArrowheads="1"/>
            </p:cNvSpPr>
            <p:nvPr/>
          </p:nvSpPr>
          <p:spPr bwMode="auto">
            <a:xfrm>
              <a:off x="6565374"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2" name="Text Box 10"/>
            <p:cNvSpPr txBox="1">
              <a:spLocks noChangeArrowheads="1"/>
            </p:cNvSpPr>
            <p:nvPr/>
          </p:nvSpPr>
          <p:spPr bwMode="auto">
            <a:xfrm>
              <a:off x="6172200" y="4953000"/>
              <a:ext cx="1969885" cy="400110"/>
            </a:xfrm>
            <a:prstGeom prst="rect">
              <a:avLst/>
            </a:prstGeom>
            <a:noFill/>
            <a:ln w="9525">
              <a:noFill/>
              <a:miter lim="800000"/>
              <a:headEnd/>
              <a:tailEnd/>
            </a:ln>
          </p:spPr>
          <p:txBody>
            <a:bodyPr wrap="none">
              <a:spAutoFit/>
            </a:bodyPr>
            <a:lstStyle/>
            <a:p>
              <a:r>
                <a:rPr lang="en-US" sz="2000" b="0">
                  <a:solidFill>
                    <a:schemeClr val="bg1"/>
                  </a:solidFill>
                  <a:latin typeface="Gill Sans"/>
                  <a:cs typeface="Gill Sans"/>
                </a:rPr>
                <a:t>Document Terms</a:t>
              </a:r>
            </a:p>
          </p:txBody>
        </p:sp>
        <p:cxnSp>
          <p:nvCxnSpPr>
            <p:cNvPr id="20" name="Straight Arrow Connector 19"/>
            <p:cNvCxnSpPr/>
            <p:nvPr/>
          </p:nvCxnSpPr>
          <p:spPr bwMode="auto">
            <a:xfrm>
              <a:off x="7157142" y="4178360"/>
              <a:ext cx="0" cy="7746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762555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138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38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805" grpId="0" animBg="1"/>
      <p:bldP spid="1313806" grpId="0"/>
      <p:bldP spid="27" grpId="0"/>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1219200" y="2133600"/>
            <a:ext cx="6781800" cy="31242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a:solidFill>
                <a:schemeClr val="bg1"/>
              </a:solidFill>
              <a:latin typeface="Gill Sans"/>
              <a:cs typeface="Gill Sans"/>
            </a:endParaRPr>
          </a:p>
        </p:txBody>
      </p:sp>
      <p:sp>
        <p:nvSpPr>
          <p:cNvPr id="4" name="Title 3"/>
          <p:cNvSpPr>
            <a:spLocks noGrp="1"/>
          </p:cNvSpPr>
          <p:nvPr>
            <p:ph type="title"/>
          </p:nvPr>
        </p:nvSpPr>
        <p:spPr/>
        <p:txBody>
          <a:bodyPr/>
          <a:lstStyle/>
          <a:p>
            <a:r>
              <a:rPr lang="en-US" dirty="0" smtClean="0"/>
              <a:t>Abstract IR Architecture</a:t>
            </a:r>
            <a:endParaRPr lang="en-US" dirty="0"/>
          </a:p>
        </p:txBody>
      </p:sp>
      <p:sp>
        <p:nvSpPr>
          <p:cNvPr id="5" name="AutoShape 3"/>
          <p:cNvSpPr>
            <a:spLocks noChangeArrowheads="1"/>
          </p:cNvSpPr>
          <p:nvPr/>
        </p:nvSpPr>
        <p:spPr bwMode="auto">
          <a:xfrm>
            <a:off x="5638800" y="1143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1"/>
                </a:solidFill>
                <a:latin typeface="Gill Sans"/>
                <a:cs typeface="Gill Sans"/>
              </a:rPr>
              <a:t>Documents</a:t>
            </a:r>
          </a:p>
        </p:txBody>
      </p:sp>
      <p:sp>
        <p:nvSpPr>
          <p:cNvPr id="6" name="AutoShape 4"/>
          <p:cNvSpPr>
            <a:spLocks noChangeArrowheads="1"/>
          </p:cNvSpPr>
          <p:nvPr/>
        </p:nvSpPr>
        <p:spPr bwMode="auto">
          <a:xfrm>
            <a:off x="1849438" y="1295400"/>
            <a:ext cx="1371600" cy="533400"/>
          </a:xfrm>
          <a:prstGeom prst="flowChartInputOutp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lang="en-US" sz="1800" dirty="0">
                <a:solidFill>
                  <a:schemeClr val="bg1"/>
                </a:solidFill>
                <a:latin typeface="Gill Sans"/>
                <a:cs typeface="Gill Sans"/>
              </a:rPr>
              <a:t>Query</a:t>
            </a:r>
          </a:p>
        </p:txBody>
      </p:sp>
      <p:sp>
        <p:nvSpPr>
          <p:cNvPr id="7" name="AutoShape 5"/>
          <p:cNvSpPr>
            <a:spLocks noChangeArrowheads="1"/>
          </p:cNvSpPr>
          <p:nvPr/>
        </p:nvSpPr>
        <p:spPr bwMode="auto">
          <a:xfrm>
            <a:off x="1676400" y="5562600"/>
            <a:ext cx="1676400" cy="762000"/>
          </a:xfrm>
          <a:prstGeom prst="flowChartMultidocumen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r>
              <a:rPr lang="en-US" sz="1800">
                <a:solidFill>
                  <a:schemeClr val="bg1"/>
                </a:solidFill>
                <a:latin typeface="Gill Sans"/>
                <a:cs typeface="Gill Sans"/>
              </a:rPr>
              <a:t>Hits</a:t>
            </a:r>
          </a:p>
        </p:txBody>
      </p:sp>
      <p:sp>
        <p:nvSpPr>
          <p:cNvPr id="8" name="Rectangle 6"/>
          <p:cNvSpPr>
            <a:spLocks noChangeArrowheads="1"/>
          </p:cNvSpPr>
          <p:nvPr/>
        </p:nvSpPr>
        <p:spPr bwMode="auto">
          <a:xfrm>
            <a:off x="1676400" y="2438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dirty="0">
                <a:solidFill>
                  <a:schemeClr val="bg1"/>
                </a:solidFill>
                <a:latin typeface="Gill Sans"/>
                <a:cs typeface="Gill Sans"/>
              </a:rPr>
              <a:t>Representation</a:t>
            </a:r>
          </a:p>
          <a:p>
            <a:pPr algn="ctr"/>
            <a:r>
              <a:rPr lang="en-US" sz="1800" b="0" dirty="0">
                <a:solidFill>
                  <a:schemeClr val="bg1"/>
                </a:solidFill>
                <a:latin typeface="Gill Sans"/>
                <a:cs typeface="Gill Sans"/>
              </a:rPr>
              <a:t>Function</a:t>
            </a:r>
          </a:p>
        </p:txBody>
      </p:sp>
      <p:sp>
        <p:nvSpPr>
          <p:cNvPr id="9" name="Rectangle 7"/>
          <p:cNvSpPr>
            <a:spLocks noChangeArrowheads="1"/>
          </p:cNvSpPr>
          <p:nvPr/>
        </p:nvSpPr>
        <p:spPr bwMode="auto">
          <a:xfrm>
            <a:off x="5670550" y="2438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a:solidFill>
                  <a:schemeClr val="bg1"/>
                </a:solidFill>
                <a:latin typeface="Gill Sans"/>
                <a:cs typeface="Gill Sans"/>
              </a:rPr>
              <a:t>Representation</a:t>
            </a:r>
          </a:p>
          <a:p>
            <a:pPr algn="ctr"/>
            <a:r>
              <a:rPr lang="en-US" sz="1800" b="0">
                <a:solidFill>
                  <a:schemeClr val="bg1"/>
                </a:solidFill>
                <a:latin typeface="Gill Sans"/>
                <a:cs typeface="Gill Sans"/>
              </a:rPr>
              <a:t>Function</a:t>
            </a:r>
          </a:p>
        </p:txBody>
      </p:sp>
      <p:sp>
        <p:nvSpPr>
          <p:cNvPr id="10" name="Text Box 8"/>
          <p:cNvSpPr txBox="1">
            <a:spLocks noChangeArrowheads="1"/>
          </p:cNvSpPr>
          <p:nvPr/>
        </p:nvSpPr>
        <p:spPr bwMode="auto">
          <a:xfrm>
            <a:off x="1447800" y="3352800"/>
            <a:ext cx="2053767"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Query Representation</a:t>
            </a:r>
          </a:p>
        </p:txBody>
      </p:sp>
      <p:sp>
        <p:nvSpPr>
          <p:cNvPr id="11" name="Text Box 9"/>
          <p:cNvSpPr txBox="1">
            <a:spLocks noChangeArrowheads="1"/>
          </p:cNvSpPr>
          <p:nvPr/>
        </p:nvSpPr>
        <p:spPr bwMode="auto">
          <a:xfrm>
            <a:off x="5205413" y="3352800"/>
            <a:ext cx="2393704"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Document Representation</a:t>
            </a:r>
          </a:p>
        </p:txBody>
      </p:sp>
      <p:sp>
        <p:nvSpPr>
          <p:cNvPr id="12" name="Rectangle 10"/>
          <p:cNvSpPr>
            <a:spLocks noChangeArrowheads="1"/>
          </p:cNvSpPr>
          <p:nvPr/>
        </p:nvSpPr>
        <p:spPr bwMode="auto">
          <a:xfrm>
            <a:off x="1676400" y="4267200"/>
            <a:ext cx="1676400" cy="6858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sz="1800" b="0">
                <a:solidFill>
                  <a:schemeClr val="bg2"/>
                </a:solidFill>
                <a:latin typeface="Gill Sans"/>
                <a:cs typeface="Gill Sans"/>
              </a:rPr>
              <a:t>Comparison</a:t>
            </a:r>
          </a:p>
          <a:p>
            <a:pPr algn="ctr"/>
            <a:r>
              <a:rPr lang="en-US" sz="1800" b="0">
                <a:solidFill>
                  <a:schemeClr val="bg2"/>
                </a:solidFill>
                <a:latin typeface="Gill Sans"/>
                <a:cs typeface="Gill Sans"/>
              </a:rPr>
              <a:t>Function</a:t>
            </a:r>
          </a:p>
        </p:txBody>
      </p:sp>
      <p:sp>
        <p:nvSpPr>
          <p:cNvPr id="13" name="Line 11"/>
          <p:cNvSpPr>
            <a:spLocks noChangeShapeType="1"/>
          </p:cNvSpPr>
          <p:nvPr/>
        </p:nvSpPr>
        <p:spPr bwMode="auto">
          <a:xfrm>
            <a:off x="2514600" y="3124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4" name="Line 12"/>
          <p:cNvSpPr>
            <a:spLocks noChangeShapeType="1"/>
          </p:cNvSpPr>
          <p:nvPr/>
        </p:nvSpPr>
        <p:spPr bwMode="auto">
          <a:xfrm>
            <a:off x="6508750" y="3124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5" name="AutoShape 13"/>
          <p:cNvSpPr>
            <a:spLocks noChangeArrowheads="1"/>
          </p:cNvSpPr>
          <p:nvPr/>
        </p:nvSpPr>
        <p:spPr bwMode="auto">
          <a:xfrm>
            <a:off x="5822950" y="4038600"/>
            <a:ext cx="1371600" cy="10668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a:solidFill>
                  <a:schemeClr val="bg1"/>
                </a:solidFill>
                <a:latin typeface="Gill Sans"/>
                <a:cs typeface="Gill Sans"/>
              </a:rPr>
              <a:t>Index</a:t>
            </a:r>
          </a:p>
        </p:txBody>
      </p:sp>
      <p:sp>
        <p:nvSpPr>
          <p:cNvPr id="16" name="Line 14"/>
          <p:cNvSpPr>
            <a:spLocks noChangeShapeType="1"/>
          </p:cNvSpPr>
          <p:nvPr/>
        </p:nvSpPr>
        <p:spPr bwMode="auto">
          <a:xfrm>
            <a:off x="6508750" y="37338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7" name="Line 15"/>
          <p:cNvSpPr>
            <a:spLocks noChangeShapeType="1"/>
          </p:cNvSpPr>
          <p:nvPr/>
        </p:nvSpPr>
        <p:spPr bwMode="auto">
          <a:xfrm>
            <a:off x="2535238" y="18288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8" name="Line 16"/>
          <p:cNvSpPr>
            <a:spLocks noChangeShapeType="1"/>
          </p:cNvSpPr>
          <p:nvPr/>
        </p:nvSpPr>
        <p:spPr bwMode="auto">
          <a:xfrm>
            <a:off x="6477000" y="1905000"/>
            <a:ext cx="0" cy="5334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9" name="Line 17"/>
          <p:cNvSpPr>
            <a:spLocks noChangeShapeType="1"/>
          </p:cNvSpPr>
          <p:nvPr/>
        </p:nvSpPr>
        <p:spPr bwMode="auto">
          <a:xfrm flipH="1">
            <a:off x="3352800" y="4648200"/>
            <a:ext cx="2438400"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0" name="Line 18"/>
          <p:cNvSpPr>
            <a:spLocks noChangeShapeType="1"/>
          </p:cNvSpPr>
          <p:nvPr/>
        </p:nvSpPr>
        <p:spPr bwMode="auto">
          <a:xfrm flipH="1">
            <a:off x="2514600" y="49530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1" name="Rectangle 19"/>
          <p:cNvSpPr>
            <a:spLocks noChangeArrowheads="1"/>
          </p:cNvSpPr>
          <p:nvPr/>
        </p:nvSpPr>
        <p:spPr bwMode="auto">
          <a:xfrm>
            <a:off x="1219200" y="2133600"/>
            <a:ext cx="6781800" cy="3124200"/>
          </a:xfrm>
          <a:prstGeom prst="rect">
            <a:avLst/>
          </a:prstGeom>
          <a:noFill/>
          <a:ln w="25400">
            <a:solidFill>
              <a:schemeClr val="bg1"/>
            </a:solidFill>
            <a:miter lim="800000"/>
            <a:headEnd/>
            <a:tailEnd/>
          </a:ln>
        </p:spPr>
        <p:txBody>
          <a:bodyPr wrap="none" anchor="ctr"/>
          <a:lstStyle/>
          <a:p>
            <a:endParaRPr lang="en-US">
              <a:solidFill>
                <a:schemeClr val="bg1"/>
              </a:solidFill>
              <a:latin typeface="Gill Sans"/>
              <a:cs typeface="Gill Sans"/>
            </a:endParaRPr>
          </a:p>
        </p:txBody>
      </p:sp>
      <p:sp>
        <p:nvSpPr>
          <p:cNvPr id="22" name="Line 20"/>
          <p:cNvSpPr>
            <a:spLocks noChangeShapeType="1"/>
          </p:cNvSpPr>
          <p:nvPr/>
        </p:nvSpPr>
        <p:spPr bwMode="auto">
          <a:xfrm>
            <a:off x="2514600" y="36576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cxnSp>
        <p:nvCxnSpPr>
          <p:cNvPr id="24" name="Straight Connector 23"/>
          <p:cNvCxnSpPr>
            <a:cxnSpLocks noChangeShapeType="1"/>
            <a:stCxn id="23" idx="0"/>
            <a:endCxn id="23" idx="2"/>
          </p:cNvCxnSpPr>
          <p:nvPr/>
        </p:nvCxnSpPr>
        <p:spPr bwMode="auto">
          <a:xfrm rot="16200000" flipH="1">
            <a:off x="3048001" y="3695700"/>
            <a:ext cx="3124200" cy="3175"/>
          </a:xfrm>
          <a:prstGeom prst="line">
            <a:avLst/>
          </a:prstGeom>
          <a:noFill/>
          <a:ln w="15875" algn="ctr">
            <a:solidFill>
              <a:schemeClr val="bg1"/>
            </a:solidFill>
            <a:prstDash val="dash"/>
            <a:round/>
            <a:headEnd/>
            <a:tailEnd/>
          </a:ln>
        </p:spPr>
      </p:cxnSp>
      <p:sp>
        <p:nvSpPr>
          <p:cNvPr id="25" name="TextBox 24"/>
          <p:cNvSpPr txBox="1">
            <a:spLocks noChangeArrowheads="1"/>
          </p:cNvSpPr>
          <p:nvPr/>
        </p:nvSpPr>
        <p:spPr bwMode="auto">
          <a:xfrm>
            <a:off x="4572000" y="2133600"/>
            <a:ext cx="840995"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offline</a:t>
            </a:r>
          </a:p>
        </p:txBody>
      </p:sp>
      <p:sp>
        <p:nvSpPr>
          <p:cNvPr id="26" name="TextBox 25"/>
          <p:cNvSpPr txBox="1">
            <a:spLocks noChangeArrowheads="1"/>
          </p:cNvSpPr>
          <p:nvPr/>
        </p:nvSpPr>
        <p:spPr bwMode="auto">
          <a:xfrm>
            <a:off x="3846513" y="2133600"/>
            <a:ext cx="825066"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online</a:t>
            </a:r>
          </a:p>
        </p:txBody>
      </p:sp>
      <p:sp>
        <p:nvSpPr>
          <p:cNvPr id="27" name="TextBox 26"/>
          <p:cNvSpPr txBox="1"/>
          <p:nvPr/>
        </p:nvSpPr>
        <p:spPr>
          <a:xfrm rot="20917564">
            <a:off x="6441456" y="1652921"/>
            <a:ext cx="2144663" cy="523220"/>
          </a:xfrm>
          <a:prstGeom prst="rect">
            <a:avLst/>
          </a:prstGeom>
          <a:noFill/>
        </p:spPr>
        <p:txBody>
          <a:bodyPr wrap="none" rtlCol="0">
            <a:spAutoFit/>
          </a:bodyPr>
          <a:lstStyle/>
          <a:p>
            <a:r>
              <a:rPr lang="en-US" sz="1400" dirty="0" smtClean="0">
                <a:solidFill>
                  <a:srgbClr val="FF0000"/>
                </a:solidFill>
                <a:latin typeface="Gill Sans"/>
                <a:cs typeface="Gill Sans"/>
              </a:rPr>
              <a:t>document acquisition</a:t>
            </a:r>
            <a:br>
              <a:rPr lang="en-US" sz="1400" dirty="0" smtClean="0">
                <a:solidFill>
                  <a:srgbClr val="FF0000"/>
                </a:solidFill>
                <a:latin typeface="Gill Sans"/>
                <a:cs typeface="Gill Sans"/>
              </a:rPr>
            </a:br>
            <a:r>
              <a:rPr lang="en-US" sz="1400" dirty="0" smtClean="0">
                <a:solidFill>
                  <a:srgbClr val="FF0000"/>
                </a:solidFill>
                <a:latin typeface="Gill Sans"/>
                <a:cs typeface="Gill Sans"/>
              </a:rPr>
              <a:t>(e.g., web crawling)</a:t>
            </a:r>
            <a:endParaRPr lang="en-US" sz="1400" dirty="0">
              <a:solidFill>
                <a:srgbClr val="FF0000"/>
              </a:solidFill>
              <a:latin typeface="Gill Sans"/>
              <a:cs typeface="Gill Sans"/>
            </a:endParaRPr>
          </a:p>
        </p:txBody>
      </p:sp>
    </p:spTree>
    <p:extLst>
      <p:ext uri="{BB962C8B-B14F-4D97-AF65-F5344CB8AC3E}">
        <p14:creationId xmlns:p14="http://schemas.microsoft.com/office/powerpoint/2010/main" val="28773830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animBg="1"/>
      <p:bldP spid="13" grpId="0" animBg="1"/>
      <p:bldP spid="14" grpId="0" animBg="1"/>
      <p:bldP spid="15" grpId="0" animBg="1"/>
      <p:bldP spid="16" grpId="0" animBg="1"/>
      <p:bldP spid="19" grpId="0" animBg="1"/>
      <p:bldP spid="22" grpId="0" animBg="1"/>
      <p:bldP spid="25" grpId="0"/>
      <p:bldP spid="26" grpId="0"/>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How do we represent text?</a:t>
            </a:r>
          </a:p>
        </p:txBody>
      </p:sp>
      <p:sp>
        <p:nvSpPr>
          <p:cNvPr id="14339" name="Rectangle 3"/>
          <p:cNvSpPr>
            <a:spLocks noGrp="1" noChangeArrowheads="1"/>
          </p:cNvSpPr>
          <p:nvPr>
            <p:ph type="body" idx="1"/>
          </p:nvPr>
        </p:nvSpPr>
        <p:spPr/>
        <p:txBody>
          <a:bodyPr/>
          <a:lstStyle/>
          <a:p>
            <a:r>
              <a:rPr lang="en-US" dirty="0" smtClean="0"/>
              <a:t>Remember: computers don’t “understand” anything!</a:t>
            </a:r>
          </a:p>
          <a:p>
            <a:r>
              <a:rPr lang="en-US" dirty="0" smtClean="0"/>
              <a:t>“Bag of words”</a:t>
            </a:r>
          </a:p>
          <a:p>
            <a:pPr lvl="1"/>
            <a:r>
              <a:rPr lang="en-US" dirty="0" smtClean="0"/>
              <a:t>Treat all the words in a document as index terms</a:t>
            </a:r>
          </a:p>
          <a:p>
            <a:pPr lvl="1"/>
            <a:r>
              <a:rPr lang="en-US" dirty="0" smtClean="0"/>
              <a:t>Assign a “weight” to each term based on “importance” </a:t>
            </a:r>
            <a:br>
              <a:rPr lang="en-US" dirty="0" smtClean="0"/>
            </a:br>
            <a:r>
              <a:rPr lang="en-US" dirty="0" smtClean="0"/>
              <a:t>(or, in simplest case, presence/absence of word)</a:t>
            </a:r>
          </a:p>
          <a:p>
            <a:pPr lvl="1"/>
            <a:r>
              <a:rPr lang="en-US" dirty="0" smtClean="0"/>
              <a:t>Disregard order, structure, meaning, etc. of the words</a:t>
            </a:r>
          </a:p>
          <a:p>
            <a:pPr lvl="1"/>
            <a:r>
              <a:rPr lang="en-US" dirty="0" smtClean="0"/>
              <a:t>Simple, yet effective!</a:t>
            </a:r>
          </a:p>
          <a:p>
            <a:r>
              <a:rPr lang="en-US" dirty="0" smtClean="0"/>
              <a:t>Assumptions</a:t>
            </a:r>
          </a:p>
          <a:p>
            <a:pPr lvl="1"/>
            <a:r>
              <a:rPr lang="en-US" dirty="0" smtClean="0"/>
              <a:t>Term occurrence is independent</a:t>
            </a:r>
          </a:p>
          <a:p>
            <a:pPr lvl="1"/>
            <a:r>
              <a:rPr lang="en-US" dirty="0" smtClean="0"/>
              <a:t>Document relevance is independent</a:t>
            </a:r>
          </a:p>
          <a:p>
            <a:pPr lvl="1"/>
            <a:r>
              <a:rPr lang="en-US" dirty="0" smtClean="0"/>
              <a:t>“Words” are well-defined</a:t>
            </a:r>
          </a:p>
        </p:txBody>
      </p:sp>
    </p:spTree>
    <p:extLst>
      <p:ext uri="{BB962C8B-B14F-4D97-AF65-F5344CB8AC3E}">
        <p14:creationId xmlns:p14="http://schemas.microsoft.com/office/powerpoint/2010/main" val="1050688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t>What’s a word?</a:t>
            </a:r>
          </a:p>
        </p:txBody>
      </p:sp>
      <p:sp>
        <p:nvSpPr>
          <p:cNvPr id="15363" name="Text Box 3"/>
          <p:cNvSpPr txBox="1">
            <a:spLocks noChangeArrowheads="1"/>
          </p:cNvSpPr>
          <p:nvPr/>
        </p:nvSpPr>
        <p:spPr bwMode="auto">
          <a:xfrm>
            <a:off x="685800" y="1247775"/>
            <a:ext cx="4572000" cy="581025"/>
          </a:xfrm>
          <a:prstGeom prst="rect">
            <a:avLst/>
          </a:prstGeom>
          <a:noFill/>
          <a:ln w="9525">
            <a:noFill/>
            <a:miter lim="800000"/>
            <a:headEnd/>
            <a:tailEnd/>
          </a:ln>
        </p:spPr>
        <p:txBody>
          <a:bodyPr>
            <a:spAutoFit/>
          </a:bodyPr>
          <a:lstStyle/>
          <a:p>
            <a:r>
              <a:rPr lang="en-US">
                <a:solidFill>
                  <a:schemeClr val="bg1"/>
                </a:solidFill>
              </a:rPr>
              <a:t>天主教教宗若望保祿二世因感冒再度住進醫院。這是他今年第二度因同樣的病因住院。 </a:t>
            </a:r>
          </a:p>
        </p:txBody>
      </p:sp>
      <p:sp>
        <p:nvSpPr>
          <p:cNvPr id="15364" name="Text Box 4"/>
          <p:cNvSpPr txBox="1">
            <a:spLocks noChangeArrowheads="1"/>
          </p:cNvSpPr>
          <p:nvPr/>
        </p:nvSpPr>
        <p:spPr bwMode="auto">
          <a:xfrm>
            <a:off x="2270125" y="1428750"/>
            <a:ext cx="6264275" cy="1314450"/>
          </a:xfrm>
          <a:prstGeom prst="rect">
            <a:avLst/>
          </a:prstGeom>
          <a:noFill/>
          <a:ln w="9525">
            <a:noFill/>
            <a:miter lim="800000"/>
            <a:headEnd/>
            <a:tailEnd/>
          </a:ln>
        </p:spPr>
        <p:txBody>
          <a:bodyPr>
            <a:spAutoFit/>
          </a:bodyPr>
          <a:lstStyle/>
          <a:p>
            <a:pPr algn="r"/>
            <a:r>
              <a:rPr lang="x-none" dirty="0" smtClean="0">
                <a:solidFill>
                  <a:schemeClr val="bg1"/>
                </a:solidFill>
                <a:cs typeface="Arial" charset="0"/>
              </a:rPr>
              <a:t>وقال مارك ريجيف - الناطق باسم</a:t>
            </a:r>
            <a:r>
              <a:rPr lang="en-US" dirty="0" smtClean="0">
                <a:solidFill>
                  <a:schemeClr val="bg1"/>
                </a:solidFill>
              </a:rPr>
              <a:t> </a:t>
            </a:r>
            <a:endParaRPr lang="en-US" dirty="0" smtClean="0">
              <a:solidFill>
                <a:schemeClr val="bg1"/>
              </a:solidFill>
              <a:cs typeface="Arial" charset="0"/>
            </a:endParaRPr>
          </a:p>
          <a:p>
            <a:pPr algn="r"/>
            <a:r>
              <a:rPr lang="x-none" dirty="0" smtClean="0">
                <a:solidFill>
                  <a:schemeClr val="bg1"/>
                </a:solidFill>
                <a:cs typeface="Arial" charset="0"/>
              </a:rPr>
              <a:t>الخارجية الإسرائيلية - إن شارون قبل</a:t>
            </a:r>
            <a:r>
              <a:rPr lang="en-US" dirty="0" smtClean="0">
                <a:solidFill>
                  <a:schemeClr val="bg1"/>
                </a:solidFill>
              </a:rPr>
              <a:t> </a:t>
            </a:r>
            <a:endParaRPr lang="en-US" dirty="0" smtClean="0">
              <a:solidFill>
                <a:schemeClr val="bg1"/>
              </a:solidFill>
              <a:cs typeface="Arial" charset="0"/>
            </a:endParaRPr>
          </a:p>
          <a:p>
            <a:pPr algn="r"/>
            <a:r>
              <a:rPr lang="x-none" dirty="0" smtClean="0">
                <a:solidFill>
                  <a:schemeClr val="bg1"/>
                </a:solidFill>
                <a:cs typeface="Arial" charset="0"/>
              </a:rPr>
              <a:t>الدعوة وسيقوم للمرة الأولى بزيارة</a:t>
            </a:r>
            <a:r>
              <a:rPr lang="en-US" dirty="0" smtClean="0">
                <a:solidFill>
                  <a:schemeClr val="bg1"/>
                </a:solidFill>
              </a:rPr>
              <a:t> </a:t>
            </a:r>
          </a:p>
          <a:p>
            <a:pPr algn="r"/>
            <a:r>
              <a:rPr lang="x-none" dirty="0" smtClean="0">
                <a:solidFill>
                  <a:schemeClr val="bg1"/>
                </a:solidFill>
                <a:cs typeface="Arial" charset="0"/>
              </a:rPr>
              <a:t>تونس، التي كانت لفترة طويلة المقر</a:t>
            </a:r>
            <a:r>
              <a:rPr lang="en-US" dirty="0" smtClean="0">
                <a:solidFill>
                  <a:schemeClr val="bg1"/>
                </a:solidFill>
              </a:rPr>
              <a:t> </a:t>
            </a:r>
          </a:p>
          <a:p>
            <a:pPr algn="r"/>
            <a:r>
              <a:rPr lang="x-none" dirty="0" smtClean="0">
                <a:solidFill>
                  <a:schemeClr val="bg1"/>
                </a:solidFill>
                <a:cs typeface="Arial" charset="0"/>
              </a:rPr>
              <a:t>الرسمي لمنظمة التحرير الفلسطينية بعد خروجها من لبنان عام 1982</a:t>
            </a:r>
            <a:r>
              <a:rPr lang="en-US" dirty="0" smtClean="0">
                <a:solidFill>
                  <a:schemeClr val="bg1"/>
                </a:solidFill>
                <a:cs typeface="Arial" charset="0"/>
              </a:rPr>
              <a:t>.</a:t>
            </a:r>
            <a:r>
              <a:rPr lang="en-US" dirty="0" smtClean="0">
                <a:solidFill>
                  <a:schemeClr val="bg1"/>
                </a:solidFill>
              </a:rPr>
              <a:t> </a:t>
            </a:r>
            <a:endParaRPr lang="en-US" dirty="0">
              <a:solidFill>
                <a:schemeClr val="bg1"/>
              </a:solidFill>
            </a:endParaRPr>
          </a:p>
        </p:txBody>
      </p:sp>
      <p:sp>
        <p:nvSpPr>
          <p:cNvPr id="15365" name="Text Box 5"/>
          <p:cNvSpPr txBox="1">
            <a:spLocks noChangeArrowheads="1"/>
          </p:cNvSpPr>
          <p:nvPr/>
        </p:nvSpPr>
        <p:spPr bwMode="auto">
          <a:xfrm>
            <a:off x="457200" y="2968625"/>
            <a:ext cx="6492875" cy="825500"/>
          </a:xfrm>
          <a:prstGeom prst="rect">
            <a:avLst/>
          </a:prstGeom>
          <a:noFill/>
          <a:ln w="9525">
            <a:noFill/>
            <a:miter lim="800000"/>
            <a:headEnd/>
            <a:tailEnd/>
          </a:ln>
        </p:spPr>
        <p:txBody>
          <a:bodyPr>
            <a:spAutoFit/>
          </a:bodyPr>
          <a:lstStyle/>
          <a:p>
            <a:r>
              <a:rPr lang="en-US">
                <a:solidFill>
                  <a:schemeClr val="bg1"/>
                </a:solidFill>
              </a:rPr>
              <a:t>Выступая в Мещанском суде Москвы экс-глава ЮКОСа заявил не совершал ничего противозаконного, в чем обвиняет его генпрокуратура России. </a:t>
            </a:r>
          </a:p>
        </p:txBody>
      </p:sp>
      <p:sp>
        <p:nvSpPr>
          <p:cNvPr id="15366" name="Text Box 6"/>
          <p:cNvSpPr txBox="1">
            <a:spLocks noChangeArrowheads="1"/>
          </p:cNvSpPr>
          <p:nvPr/>
        </p:nvSpPr>
        <p:spPr bwMode="auto">
          <a:xfrm>
            <a:off x="1295400" y="3971925"/>
            <a:ext cx="6172200" cy="584775"/>
          </a:xfrm>
          <a:prstGeom prst="rect">
            <a:avLst/>
          </a:prstGeom>
          <a:noFill/>
          <a:ln w="9525">
            <a:noFill/>
            <a:miter lim="800000"/>
            <a:headEnd/>
            <a:tailEnd/>
          </a:ln>
        </p:spPr>
        <p:txBody>
          <a:bodyPr>
            <a:spAutoFit/>
          </a:bodyPr>
          <a:lstStyle/>
          <a:p>
            <a:r>
              <a:rPr lang="en-US">
                <a:solidFill>
                  <a:schemeClr val="bg1"/>
                </a:solidFill>
              </a:rPr>
              <a:t>भारत सरकार ने आर्थिक सर्वेक्षण में वित्तीय वर्ष 2005-06 में सात फ़ीसदी विकास दर हासिल करने का आकलन किया है और कर सुधार पर ज़ोर दिया है </a:t>
            </a:r>
          </a:p>
        </p:txBody>
      </p:sp>
      <p:sp>
        <p:nvSpPr>
          <p:cNvPr id="15367" name="Text Box 7"/>
          <p:cNvSpPr txBox="1">
            <a:spLocks noChangeArrowheads="1"/>
          </p:cNvSpPr>
          <p:nvPr/>
        </p:nvSpPr>
        <p:spPr bwMode="auto">
          <a:xfrm>
            <a:off x="698500" y="4994275"/>
            <a:ext cx="5410455" cy="338554"/>
          </a:xfrm>
          <a:prstGeom prst="rect">
            <a:avLst/>
          </a:prstGeom>
          <a:noFill/>
          <a:ln w="9525">
            <a:noFill/>
            <a:miter lim="800000"/>
            <a:headEnd/>
            <a:tailEnd/>
          </a:ln>
        </p:spPr>
        <p:txBody>
          <a:bodyPr wrap="none">
            <a:spAutoFit/>
          </a:bodyPr>
          <a:lstStyle/>
          <a:p>
            <a:r>
              <a:rPr lang="en-US">
                <a:solidFill>
                  <a:schemeClr val="bg1"/>
                </a:solidFill>
              </a:rPr>
              <a:t>日米連合で台頭中国に対処…アーミテージ前副長官提言 </a:t>
            </a:r>
          </a:p>
        </p:txBody>
      </p:sp>
      <p:sp>
        <p:nvSpPr>
          <p:cNvPr id="15368" name="Text Box 8"/>
          <p:cNvSpPr txBox="1">
            <a:spLocks noChangeArrowheads="1"/>
          </p:cNvSpPr>
          <p:nvPr/>
        </p:nvSpPr>
        <p:spPr bwMode="auto">
          <a:xfrm>
            <a:off x="1066800" y="5483225"/>
            <a:ext cx="6629400" cy="1069975"/>
          </a:xfrm>
          <a:prstGeom prst="rect">
            <a:avLst/>
          </a:prstGeom>
          <a:noFill/>
          <a:ln w="9525">
            <a:noFill/>
            <a:miter lim="800000"/>
            <a:headEnd/>
            <a:tailEnd/>
          </a:ln>
        </p:spPr>
        <p:txBody>
          <a:bodyPr>
            <a:spAutoFit/>
          </a:bodyPr>
          <a:lstStyle/>
          <a:p>
            <a:r>
              <a:rPr lang="en-US">
                <a:solidFill>
                  <a:schemeClr val="bg1"/>
                </a:solidFill>
              </a:rPr>
              <a:t>조재영 기자= 서울시는 25일 이명박 시장이 `행정중심복합도시'' 건설안에 대해 `군대라도 동원해 막고싶은 심정''이라고 말했다는 일부 언론의 보도를 부인했다.</a:t>
            </a:r>
            <a:br>
              <a:rPr lang="en-US">
                <a:solidFill>
                  <a:schemeClr val="bg1"/>
                </a:solidFill>
              </a:rPr>
            </a:br>
            <a:endParaRPr lang="en-US">
              <a:solidFill>
                <a:schemeClr val="bg1"/>
              </a:solidFill>
            </a:endParaRPr>
          </a:p>
        </p:txBody>
      </p:sp>
    </p:spTree>
    <p:extLst>
      <p:ext uri="{BB962C8B-B14F-4D97-AF65-F5344CB8AC3E}">
        <p14:creationId xmlns:p14="http://schemas.microsoft.com/office/powerpoint/2010/main" val="21957658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Sample Document</a:t>
            </a:r>
          </a:p>
        </p:txBody>
      </p:sp>
      <p:sp>
        <p:nvSpPr>
          <p:cNvPr id="16387" name="Rectangle 3"/>
          <p:cNvSpPr>
            <a:spLocks noGrp="1" noChangeArrowheads="1"/>
          </p:cNvSpPr>
          <p:nvPr>
            <p:ph type="body" sz="half" idx="1"/>
          </p:nvPr>
        </p:nvSpPr>
        <p:spPr>
          <a:xfrm>
            <a:off x="381000" y="1066800"/>
            <a:ext cx="3543300" cy="5257800"/>
          </a:xfrm>
        </p:spPr>
        <p:txBody>
          <a:bodyPr/>
          <a:lstStyle/>
          <a:p>
            <a:pPr marL="0" indent="0">
              <a:lnSpc>
                <a:spcPct val="90000"/>
              </a:lnSpc>
              <a:buFont typeface="Wingdings" pitchFamily="2" charset="2"/>
              <a:buNone/>
            </a:pPr>
            <a:r>
              <a:rPr lang="en-US" sz="1800" b="1" dirty="0" smtClean="0"/>
              <a:t>McDonald's slims down spuds</a:t>
            </a:r>
          </a:p>
          <a:p>
            <a:pPr marL="0" indent="0">
              <a:lnSpc>
                <a:spcPct val="90000"/>
              </a:lnSpc>
              <a:buFont typeface="Wingdings" pitchFamily="2" charset="2"/>
              <a:buNone/>
            </a:pPr>
            <a:r>
              <a:rPr lang="en-US" sz="1400" dirty="0" smtClean="0"/>
              <a:t>Fast-food chain to reduce certain types of fat in its </a:t>
            </a:r>
            <a:r>
              <a:rPr lang="en-US" sz="1400" dirty="0" err="1" smtClean="0"/>
              <a:t>french</a:t>
            </a:r>
            <a:r>
              <a:rPr lang="en-US" sz="1400" dirty="0" smtClean="0"/>
              <a:t> fries with new cooking oil.</a:t>
            </a:r>
          </a:p>
          <a:p>
            <a:pPr marL="0" indent="0">
              <a:lnSpc>
                <a:spcPct val="90000"/>
              </a:lnSpc>
              <a:buFont typeface="Wingdings" pitchFamily="2" charset="2"/>
              <a:buNone/>
            </a:pPr>
            <a:r>
              <a:rPr lang="en-US" sz="1200" dirty="0" smtClean="0"/>
              <a:t>NEW YORK (CNN/Money) - McDonald's Corp. is cutting the amount of "bad" fat in its </a:t>
            </a:r>
            <a:r>
              <a:rPr lang="en-US" sz="1200" dirty="0" err="1" smtClean="0"/>
              <a:t>french</a:t>
            </a:r>
            <a:r>
              <a:rPr lang="en-US" sz="1200" dirty="0" smtClean="0"/>
              <a:t> fries nearly in half, the fast-food chain said Tuesday as it moves to make all its fried menu items healthier.</a:t>
            </a:r>
          </a:p>
          <a:p>
            <a:pPr marL="0" indent="0">
              <a:lnSpc>
                <a:spcPct val="90000"/>
              </a:lnSpc>
              <a:buFont typeface="Wingdings" pitchFamily="2" charset="2"/>
              <a:buNone/>
            </a:pPr>
            <a:r>
              <a:rPr lang="en-US" sz="1200" dirty="0" smtClean="0"/>
              <a:t>But does that mean the popular shoestring fries won't taste the same? The company says no. "It's a win-win for our customers because they are getting the same great french-fry taste along with an even healthier nutrition profile," said Mike Roberts, president of McDonald's USA.</a:t>
            </a:r>
          </a:p>
          <a:p>
            <a:pPr marL="0" indent="0">
              <a:lnSpc>
                <a:spcPct val="90000"/>
              </a:lnSpc>
              <a:buFont typeface="Wingdings" pitchFamily="2" charset="2"/>
              <a:buNone/>
            </a:pPr>
            <a:r>
              <a:rPr lang="en-US" sz="1200" dirty="0" smtClean="0"/>
              <a:t>But others are not so sure. McDonald's will not specifically discuss the kind of oil it plans to use, but at least one nutrition expert says playing with the formula could mean a different taste.</a:t>
            </a:r>
          </a:p>
          <a:p>
            <a:pPr marL="0" indent="0">
              <a:lnSpc>
                <a:spcPct val="90000"/>
              </a:lnSpc>
              <a:buFont typeface="Wingdings" pitchFamily="2" charset="2"/>
              <a:buNone/>
            </a:pPr>
            <a:r>
              <a:rPr lang="en-US" sz="1200" dirty="0" smtClean="0"/>
              <a:t>Shares of Oak Brook, Ill.-based McDonald's (MCD: down $0.54 to $23.22, Research, Estimates) were lower Tuesday afternoon. It was unclear Tuesday whether competitors Burger King and Wendy's International (WEN: down $0.80 to $34.91, Research, Estimates) would follow suit. Neither company could immediately be reached for comment.</a:t>
            </a:r>
          </a:p>
          <a:p>
            <a:pPr marL="0" indent="0">
              <a:lnSpc>
                <a:spcPct val="90000"/>
              </a:lnSpc>
              <a:buFont typeface="Wingdings" pitchFamily="2" charset="2"/>
              <a:buNone/>
            </a:pPr>
            <a:r>
              <a:rPr lang="en-US" sz="1200" dirty="0" smtClean="0"/>
              <a:t>…</a:t>
            </a:r>
          </a:p>
        </p:txBody>
      </p:sp>
      <p:sp>
        <p:nvSpPr>
          <p:cNvPr id="14340" name="Rectangle 4"/>
          <p:cNvSpPr>
            <a:spLocks noGrp="1" noChangeArrowheads="1"/>
          </p:cNvSpPr>
          <p:nvPr>
            <p:ph type="body" sz="half" idx="2"/>
          </p:nvPr>
        </p:nvSpPr>
        <p:spPr>
          <a:xfrm>
            <a:off x="5334000" y="1828800"/>
            <a:ext cx="3543300" cy="4038600"/>
          </a:xfrm>
        </p:spPr>
        <p:txBody>
          <a:bodyPr/>
          <a:lstStyle/>
          <a:p>
            <a:pPr>
              <a:buFont typeface="Wingdings" pitchFamily="2" charset="2"/>
              <a:buNone/>
            </a:pPr>
            <a:r>
              <a:rPr lang="en-US" sz="2000" dirty="0" smtClean="0"/>
              <a:t>14 × McDonalds</a:t>
            </a:r>
          </a:p>
          <a:p>
            <a:pPr>
              <a:buFont typeface="Wingdings" pitchFamily="2" charset="2"/>
              <a:buNone/>
            </a:pPr>
            <a:r>
              <a:rPr lang="en-US" sz="2000" dirty="0" smtClean="0"/>
              <a:t>12 × fat</a:t>
            </a:r>
          </a:p>
          <a:p>
            <a:pPr>
              <a:buFont typeface="Wingdings" pitchFamily="2" charset="2"/>
              <a:buNone/>
            </a:pPr>
            <a:r>
              <a:rPr lang="en-US" sz="2000" dirty="0" smtClean="0"/>
              <a:t>11 × fries</a:t>
            </a:r>
          </a:p>
          <a:p>
            <a:pPr>
              <a:buFont typeface="Wingdings" pitchFamily="2" charset="2"/>
              <a:buNone/>
            </a:pPr>
            <a:r>
              <a:rPr lang="en-US" sz="2000" dirty="0" smtClean="0"/>
              <a:t>8 × new</a:t>
            </a:r>
          </a:p>
          <a:p>
            <a:pPr>
              <a:buNone/>
            </a:pPr>
            <a:r>
              <a:rPr lang="en-US" sz="2000" dirty="0" smtClean="0"/>
              <a:t>7 × </a:t>
            </a:r>
            <a:r>
              <a:rPr lang="en-US" sz="2000" dirty="0" err="1" smtClean="0"/>
              <a:t>french</a:t>
            </a:r>
            <a:r>
              <a:rPr lang="en-US" sz="2000" dirty="0" smtClean="0"/>
              <a:t> </a:t>
            </a:r>
          </a:p>
          <a:p>
            <a:pPr>
              <a:buFont typeface="Wingdings" pitchFamily="2" charset="2"/>
              <a:buNone/>
            </a:pPr>
            <a:r>
              <a:rPr lang="en-US" sz="2000" dirty="0" smtClean="0"/>
              <a:t>6 × company, said, nutrition</a:t>
            </a:r>
          </a:p>
          <a:p>
            <a:pPr>
              <a:buFont typeface="Wingdings" pitchFamily="2" charset="2"/>
              <a:buNone/>
            </a:pPr>
            <a:r>
              <a:rPr lang="en-US" sz="2000" dirty="0" smtClean="0"/>
              <a:t>5 × food, oil, percent, reduce, taste, Tuesday</a:t>
            </a:r>
          </a:p>
          <a:p>
            <a:pPr>
              <a:buFont typeface="Wingdings" pitchFamily="2" charset="2"/>
              <a:buNone/>
            </a:pPr>
            <a:r>
              <a:rPr lang="en-US" sz="2000" dirty="0" smtClean="0"/>
              <a:t>…</a:t>
            </a:r>
          </a:p>
          <a:p>
            <a:pPr>
              <a:buFont typeface="Wingdings" pitchFamily="2" charset="2"/>
              <a:buNone/>
            </a:pPr>
            <a:endParaRPr lang="en-US" sz="2000" dirty="0" smtClean="0"/>
          </a:p>
        </p:txBody>
      </p:sp>
      <p:sp>
        <p:nvSpPr>
          <p:cNvPr id="14342" name="Text Box 6"/>
          <p:cNvSpPr txBox="1">
            <a:spLocks noChangeArrowheads="1"/>
          </p:cNvSpPr>
          <p:nvPr/>
        </p:nvSpPr>
        <p:spPr bwMode="auto">
          <a:xfrm>
            <a:off x="5286375" y="1143000"/>
            <a:ext cx="2650335" cy="461665"/>
          </a:xfrm>
          <a:prstGeom prst="rect">
            <a:avLst/>
          </a:prstGeom>
          <a:noFill/>
          <a:ln w="9525">
            <a:noFill/>
            <a:miter lim="800000"/>
            <a:headEnd/>
            <a:tailEnd/>
          </a:ln>
        </p:spPr>
        <p:txBody>
          <a:bodyPr wrap="none">
            <a:spAutoFit/>
          </a:bodyPr>
          <a:lstStyle/>
          <a:p>
            <a:r>
              <a:rPr lang="en-US" sz="2400" dirty="0">
                <a:solidFill>
                  <a:schemeClr val="bg1"/>
                </a:solidFill>
                <a:latin typeface="Gill Sans"/>
                <a:cs typeface="Gill Sans"/>
              </a:rPr>
              <a:t>“Bag of Words”</a:t>
            </a:r>
          </a:p>
        </p:txBody>
      </p:sp>
      <p:sp>
        <p:nvSpPr>
          <p:cNvPr id="8" name="Right Arrow 7"/>
          <p:cNvSpPr>
            <a:spLocks noChangeArrowheads="1"/>
          </p:cNvSpPr>
          <p:nvPr/>
        </p:nvSpPr>
        <p:spPr bwMode="auto">
          <a:xfrm>
            <a:off x="4000500" y="2895600"/>
            <a:ext cx="1143000" cy="7620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latin typeface="Gill Sans"/>
              <a:cs typeface="Gill Sans"/>
            </a:endParaRPr>
          </a:p>
        </p:txBody>
      </p:sp>
    </p:spTree>
    <p:extLst>
      <p:ext uri="{BB962C8B-B14F-4D97-AF65-F5344CB8AC3E}">
        <p14:creationId xmlns:p14="http://schemas.microsoft.com/office/powerpoint/2010/main" val="19354141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4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4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4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p:bldP spid="14342" grpId="0"/>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Words…</a:t>
            </a:r>
            <a:endParaRPr lang="en-US" dirty="0"/>
          </a:p>
        </p:txBody>
      </p:sp>
      <p:sp>
        <p:nvSpPr>
          <p:cNvPr id="4" name="AutoShape 3"/>
          <p:cNvSpPr>
            <a:spLocks noChangeArrowheads="1"/>
          </p:cNvSpPr>
          <p:nvPr/>
        </p:nvSpPr>
        <p:spPr bwMode="auto">
          <a:xfrm>
            <a:off x="8382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2"/>
                </a:solidFill>
                <a:latin typeface="Gill Sans"/>
                <a:cs typeface="Gill Sans"/>
              </a:rPr>
              <a:t>Documents</a:t>
            </a:r>
          </a:p>
        </p:txBody>
      </p:sp>
      <p:sp>
        <p:nvSpPr>
          <p:cNvPr id="5" name="AutoShape 13"/>
          <p:cNvSpPr>
            <a:spLocks noChangeArrowheads="1"/>
          </p:cNvSpPr>
          <p:nvPr/>
        </p:nvSpPr>
        <p:spPr bwMode="auto">
          <a:xfrm>
            <a:off x="1022350" y="4953000"/>
            <a:ext cx="1371600" cy="11430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dirty="0" smtClean="0">
                <a:solidFill>
                  <a:schemeClr val="bg2"/>
                </a:solidFill>
                <a:latin typeface="Gill Sans"/>
                <a:cs typeface="Gill Sans"/>
              </a:rPr>
              <a:t>Inverted</a:t>
            </a:r>
          </a:p>
          <a:p>
            <a:pPr algn="ctr"/>
            <a:r>
              <a:rPr lang="en-US" sz="1800" dirty="0" smtClean="0">
                <a:solidFill>
                  <a:schemeClr val="bg2"/>
                </a:solidFill>
                <a:latin typeface="Gill Sans"/>
                <a:cs typeface="Gill Sans"/>
              </a:rPr>
              <a:t>Index</a:t>
            </a:r>
            <a:endParaRPr lang="en-US" sz="1800" dirty="0">
              <a:solidFill>
                <a:schemeClr val="bg2"/>
              </a:solidFill>
              <a:latin typeface="Gill Sans"/>
              <a:cs typeface="Gill Sans"/>
            </a:endParaRPr>
          </a:p>
        </p:txBody>
      </p:sp>
      <p:sp>
        <p:nvSpPr>
          <p:cNvPr id="6" name="Cloud 5"/>
          <p:cNvSpPr/>
          <p:nvPr/>
        </p:nvSpPr>
        <p:spPr bwMode="auto">
          <a:xfrm>
            <a:off x="914400" y="3124200"/>
            <a:ext cx="1676400" cy="1066800"/>
          </a:xfrm>
          <a:prstGeom prst="cloud">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2"/>
                </a:solidFill>
                <a:effectLst/>
                <a:latin typeface="Gill Sans"/>
                <a:cs typeface="Gill Sans"/>
              </a:rPr>
              <a:t>Bag of Words</a:t>
            </a:r>
          </a:p>
        </p:txBody>
      </p:sp>
      <p:sp>
        <p:nvSpPr>
          <p:cNvPr id="7" name="Right Arrow 6"/>
          <p:cNvSpPr/>
          <p:nvPr/>
        </p:nvSpPr>
        <p:spPr bwMode="auto">
          <a:xfrm rot="5400000">
            <a:off x="1524000" y="2514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8" name="Right Arrow 7"/>
          <p:cNvSpPr/>
          <p:nvPr/>
        </p:nvSpPr>
        <p:spPr bwMode="auto">
          <a:xfrm rot="5400000">
            <a:off x="1524000" y="4419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9" name="TextBox 8"/>
          <p:cNvSpPr txBox="1"/>
          <p:nvPr/>
        </p:nvSpPr>
        <p:spPr>
          <a:xfrm>
            <a:off x="2971800" y="2861846"/>
            <a:ext cx="5302203" cy="369332"/>
          </a:xfrm>
          <a:prstGeom prst="rect">
            <a:avLst/>
          </a:prstGeom>
          <a:noFill/>
        </p:spPr>
        <p:txBody>
          <a:bodyPr wrap="none" rtlCol="0">
            <a:spAutoFit/>
          </a:bodyPr>
          <a:lstStyle/>
          <a:p>
            <a:r>
              <a:rPr lang="en-US" sz="1800" b="0" dirty="0" smtClean="0">
                <a:solidFill>
                  <a:schemeClr val="bg1"/>
                </a:solidFill>
                <a:latin typeface="Gill Sans"/>
                <a:cs typeface="Gill Sans"/>
              </a:rPr>
              <a:t>case folding, tokenization, </a:t>
            </a:r>
            <a:r>
              <a:rPr lang="en-US" sz="1800" b="0" dirty="0" err="1" smtClean="0">
                <a:solidFill>
                  <a:schemeClr val="bg1"/>
                </a:solidFill>
                <a:latin typeface="Gill Sans"/>
                <a:cs typeface="Gill Sans"/>
              </a:rPr>
              <a:t>stopword</a:t>
            </a:r>
            <a:r>
              <a:rPr lang="en-US" sz="1800" b="0" dirty="0" smtClean="0">
                <a:solidFill>
                  <a:schemeClr val="bg1"/>
                </a:solidFill>
                <a:latin typeface="Gill Sans"/>
                <a:cs typeface="Gill Sans"/>
              </a:rPr>
              <a:t> removal, stemming</a:t>
            </a:r>
            <a:endParaRPr lang="en-US" sz="1800" b="0" dirty="0">
              <a:solidFill>
                <a:schemeClr val="bg1"/>
              </a:solidFill>
              <a:latin typeface="Gill Sans"/>
              <a:cs typeface="Gill Sans"/>
            </a:endParaRPr>
          </a:p>
        </p:txBody>
      </p:sp>
      <p:sp>
        <p:nvSpPr>
          <p:cNvPr id="10" name="TextBox 9"/>
          <p:cNvSpPr txBox="1"/>
          <p:nvPr/>
        </p:nvSpPr>
        <p:spPr>
          <a:xfrm>
            <a:off x="3245713" y="3623846"/>
            <a:ext cx="3876294" cy="369332"/>
          </a:xfrm>
          <a:prstGeom prst="rect">
            <a:avLst/>
          </a:prstGeom>
          <a:noFill/>
        </p:spPr>
        <p:txBody>
          <a:bodyPr wrap="none" rtlCol="0">
            <a:spAutoFit/>
          </a:bodyPr>
          <a:lstStyle/>
          <a:p>
            <a:r>
              <a:rPr lang="en-US" sz="1800" b="0" dirty="0" smtClean="0">
                <a:solidFill>
                  <a:schemeClr val="bg1"/>
                </a:solidFill>
                <a:latin typeface="Gill Sans"/>
                <a:cs typeface="Gill Sans"/>
              </a:rPr>
              <a:t>syntax, semantics, word knowledge, etc.</a:t>
            </a:r>
            <a:endParaRPr lang="en-US" sz="1800" b="0" dirty="0">
              <a:solidFill>
                <a:schemeClr val="bg1"/>
              </a:solidFill>
              <a:latin typeface="Gill Sans"/>
              <a:cs typeface="Gill Sans"/>
            </a:endParaRPr>
          </a:p>
        </p:txBody>
      </p:sp>
      <p:sp>
        <p:nvSpPr>
          <p:cNvPr id="13" name="Cross 12"/>
          <p:cNvSpPr/>
          <p:nvPr/>
        </p:nvSpPr>
        <p:spPr bwMode="auto">
          <a:xfrm rot="2700000">
            <a:off x="3332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4" name="Cross 13"/>
          <p:cNvSpPr/>
          <p:nvPr/>
        </p:nvSpPr>
        <p:spPr bwMode="auto">
          <a:xfrm rot="2700000">
            <a:off x="4225947"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5" name="Cross 14"/>
          <p:cNvSpPr/>
          <p:nvPr/>
        </p:nvSpPr>
        <p:spPr bwMode="auto">
          <a:xfrm rot="2700000">
            <a:off x="5618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Tree>
    <p:extLst>
      <p:ext uri="{BB962C8B-B14F-4D97-AF65-F5344CB8AC3E}">
        <p14:creationId xmlns:p14="http://schemas.microsoft.com/office/powerpoint/2010/main" val="26652105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3" grpId="0" animBg="1"/>
      <p:bldP spid="14" grpId="0" animBg="1"/>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Boolean Retrieval</a:t>
            </a:r>
          </a:p>
        </p:txBody>
      </p:sp>
      <p:sp>
        <p:nvSpPr>
          <p:cNvPr id="17411" name="Content Placeholder 2"/>
          <p:cNvSpPr>
            <a:spLocks noGrp="1"/>
          </p:cNvSpPr>
          <p:nvPr>
            <p:ph idx="1"/>
          </p:nvPr>
        </p:nvSpPr>
        <p:spPr/>
        <p:txBody>
          <a:bodyPr/>
          <a:lstStyle/>
          <a:p>
            <a:r>
              <a:rPr lang="en-US" smtClean="0"/>
              <a:t>Users express queries as a Boolean expression</a:t>
            </a:r>
          </a:p>
          <a:p>
            <a:pPr lvl="1"/>
            <a:r>
              <a:rPr lang="en-US" smtClean="0"/>
              <a:t>AND, OR, NOT</a:t>
            </a:r>
          </a:p>
          <a:p>
            <a:pPr lvl="1"/>
            <a:r>
              <a:rPr lang="en-US" smtClean="0"/>
              <a:t>Can be arbitrarily nested</a:t>
            </a:r>
          </a:p>
          <a:p>
            <a:r>
              <a:rPr lang="en-US" smtClean="0"/>
              <a:t>Retrieval is based on the notion of sets</a:t>
            </a:r>
          </a:p>
          <a:p>
            <a:pPr lvl="1"/>
            <a:r>
              <a:rPr lang="en-US" smtClean="0"/>
              <a:t>Any given query divides the collection into two sets: </a:t>
            </a:r>
            <a:br>
              <a:rPr lang="en-US" smtClean="0"/>
            </a:br>
            <a:r>
              <a:rPr lang="en-US" smtClean="0"/>
              <a:t>retrieved, not-retrieved</a:t>
            </a:r>
          </a:p>
          <a:p>
            <a:pPr lvl="1"/>
            <a:r>
              <a:rPr lang="en-US" smtClean="0"/>
              <a:t>Pure Boolean systems do not define an ordering of the results</a:t>
            </a:r>
          </a:p>
        </p:txBody>
      </p:sp>
    </p:spTree>
    <p:extLst>
      <p:ext uri="{BB962C8B-B14F-4D97-AF65-F5344CB8AC3E}">
        <p14:creationId xmlns:p14="http://schemas.microsoft.com/office/powerpoint/2010/main" val="24437500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Inverted Index: Boolean Retrieval</a:t>
            </a:r>
            <a:endParaRPr lang="en-US" dirty="0"/>
          </a:p>
        </p:txBody>
      </p:sp>
      <p:grpSp>
        <p:nvGrpSpPr>
          <p:cNvPr id="2" name="Group 16"/>
          <p:cNvGrpSpPr/>
          <p:nvPr/>
        </p:nvGrpSpPr>
        <p:grpSpPr>
          <a:xfrm>
            <a:off x="457200" y="1143000"/>
            <a:ext cx="1940813" cy="490954"/>
            <a:chOff x="762000" y="1905000"/>
            <a:chExt cx="1940813" cy="490954"/>
          </a:xfrm>
        </p:grpSpPr>
        <p:sp>
          <p:nvSpPr>
            <p:cNvPr id="6" name="TextBox 5"/>
            <p:cNvSpPr txBox="1"/>
            <p:nvPr/>
          </p:nvSpPr>
          <p:spPr>
            <a:xfrm>
              <a:off x="838200" y="2057400"/>
              <a:ext cx="1864613" cy="338554"/>
            </a:xfrm>
            <a:prstGeom prst="rect">
              <a:avLst/>
            </a:prstGeom>
            <a:noFill/>
            <a:ln>
              <a:noFill/>
            </a:ln>
          </p:spPr>
          <p:txBody>
            <a:bodyPr wrap="none" rtlCol="0">
              <a:spAutoFit/>
            </a:bodyPr>
            <a:lstStyle/>
            <a:p>
              <a:r>
                <a:rPr lang="en-US" dirty="0" smtClean="0">
                  <a:solidFill>
                    <a:schemeClr val="bg1"/>
                  </a:solidFill>
                </a:rPr>
                <a:t>one fish, two fish</a:t>
              </a:r>
              <a:endParaRPr lang="en-US" dirty="0">
                <a:solidFill>
                  <a:schemeClr val="bg1"/>
                </a:solidFill>
              </a:endParaRPr>
            </a:p>
          </p:txBody>
        </p:sp>
        <p:sp>
          <p:nvSpPr>
            <p:cNvPr id="7" name="TextBox 6"/>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1</a:t>
              </a:r>
              <a:endParaRPr lang="en-US" sz="1200" dirty="0">
                <a:solidFill>
                  <a:srgbClr val="FF0000"/>
                </a:solidFill>
              </a:endParaRPr>
            </a:p>
          </p:txBody>
        </p:sp>
      </p:grpSp>
      <p:grpSp>
        <p:nvGrpSpPr>
          <p:cNvPr id="3" name="Group 32"/>
          <p:cNvGrpSpPr/>
          <p:nvPr/>
        </p:nvGrpSpPr>
        <p:grpSpPr>
          <a:xfrm>
            <a:off x="2474213" y="1143000"/>
            <a:ext cx="1963255" cy="490954"/>
            <a:chOff x="762000" y="1905000"/>
            <a:chExt cx="1963255" cy="490954"/>
          </a:xfrm>
        </p:grpSpPr>
        <p:sp>
          <p:nvSpPr>
            <p:cNvPr id="9" name="TextBox 8"/>
            <p:cNvSpPr txBox="1"/>
            <p:nvPr/>
          </p:nvSpPr>
          <p:spPr>
            <a:xfrm>
              <a:off x="838200" y="2057400"/>
              <a:ext cx="1887055" cy="338554"/>
            </a:xfrm>
            <a:prstGeom prst="rect">
              <a:avLst/>
            </a:prstGeom>
            <a:noFill/>
            <a:ln>
              <a:noFill/>
            </a:ln>
          </p:spPr>
          <p:txBody>
            <a:bodyPr wrap="none" rtlCol="0">
              <a:spAutoFit/>
            </a:bodyPr>
            <a:lstStyle/>
            <a:p>
              <a:r>
                <a:rPr lang="en-US" dirty="0" smtClean="0">
                  <a:solidFill>
                    <a:schemeClr val="bg1"/>
                  </a:solidFill>
                </a:rPr>
                <a:t>red fish, blue fish</a:t>
              </a:r>
              <a:endParaRPr lang="en-US" dirty="0">
                <a:solidFill>
                  <a:schemeClr val="bg1"/>
                </a:solidFill>
              </a:endParaRPr>
            </a:p>
          </p:txBody>
        </p:sp>
        <p:sp>
          <p:nvSpPr>
            <p:cNvPr id="10" name="TextBox 9"/>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2</a:t>
              </a:r>
              <a:endParaRPr lang="en-US" sz="1200" dirty="0">
                <a:solidFill>
                  <a:srgbClr val="FF0000"/>
                </a:solidFill>
              </a:endParaRPr>
            </a:p>
          </p:txBody>
        </p:sp>
      </p:grpSp>
      <p:grpSp>
        <p:nvGrpSpPr>
          <p:cNvPr id="5" name="Group 44"/>
          <p:cNvGrpSpPr/>
          <p:nvPr/>
        </p:nvGrpSpPr>
        <p:grpSpPr>
          <a:xfrm>
            <a:off x="4526771" y="1143000"/>
            <a:ext cx="1528842" cy="490954"/>
            <a:chOff x="762000" y="1905000"/>
            <a:chExt cx="1528842" cy="490954"/>
          </a:xfrm>
        </p:grpSpPr>
        <p:sp>
          <p:nvSpPr>
            <p:cNvPr id="12" name="TextBox 11"/>
            <p:cNvSpPr txBox="1"/>
            <p:nvPr/>
          </p:nvSpPr>
          <p:spPr>
            <a:xfrm>
              <a:off x="838200" y="2057400"/>
              <a:ext cx="1452642" cy="338554"/>
            </a:xfrm>
            <a:prstGeom prst="rect">
              <a:avLst/>
            </a:prstGeom>
            <a:noFill/>
            <a:ln>
              <a:noFill/>
            </a:ln>
          </p:spPr>
          <p:txBody>
            <a:bodyPr wrap="none" rtlCol="0">
              <a:spAutoFit/>
            </a:bodyPr>
            <a:lstStyle/>
            <a:p>
              <a:r>
                <a:rPr lang="en-US" dirty="0" smtClean="0">
                  <a:solidFill>
                    <a:schemeClr val="bg1"/>
                  </a:solidFill>
                </a:rPr>
                <a:t>cat in the hat</a:t>
              </a:r>
              <a:endParaRPr lang="en-US" dirty="0">
                <a:solidFill>
                  <a:schemeClr val="bg1"/>
                </a:solidFill>
              </a:endParaRPr>
            </a:p>
          </p:txBody>
        </p:sp>
        <p:sp>
          <p:nvSpPr>
            <p:cNvPr id="13" name="TextBox 12"/>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3</a:t>
              </a:r>
              <a:endParaRPr lang="en-US" sz="1200" dirty="0">
                <a:solidFill>
                  <a:srgbClr val="FF0000"/>
                </a:solidFill>
              </a:endParaRPr>
            </a:p>
          </p:txBody>
        </p:sp>
      </p:grpSp>
      <p:sp>
        <p:nvSpPr>
          <p:cNvPr id="14" name="Rectangle 5"/>
          <p:cNvSpPr>
            <a:spLocks noChangeArrowheads="1"/>
          </p:cNvSpPr>
          <p:nvPr/>
        </p:nvSpPr>
        <p:spPr bwMode="auto">
          <a:xfrm>
            <a:off x="20113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5" name="Rectangle 6"/>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6" name="Rectangle 7"/>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7" name="Rectangle 8"/>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 name="Rectangle 9"/>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9" name="Rectangle 10"/>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0" name="Rectangle 11"/>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2"/>
          <p:cNvSpPr>
            <a:spLocks noChangeArrowheads="1"/>
          </p:cNvSpPr>
          <p:nvPr/>
        </p:nvSpPr>
        <p:spPr bwMode="auto">
          <a:xfrm>
            <a:off x="23161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2" name="Rectangle 13"/>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3" name="Rectangle 14"/>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4" name="Rectangle 15"/>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5" name="Rectangle 16"/>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6" name="Rectangle 17"/>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7" name="Rectangle 18"/>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9"/>
          <p:cNvSpPr>
            <a:spLocks noChangeArrowheads="1"/>
          </p:cNvSpPr>
          <p:nvPr/>
        </p:nvSpPr>
        <p:spPr bwMode="auto">
          <a:xfrm>
            <a:off x="26209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9" name="Rectangle 20"/>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0" name="Rectangle 21"/>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2"/>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2" name="Rectangle 23"/>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3" name="Rectangle 24"/>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5"/>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5" name="Rectangle 34"/>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6" name="Rectangle 35"/>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7" name="Rectangle 36"/>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8" name="Rectangle 37"/>
          <p:cNvSpPr>
            <a:spLocks noChangeArrowheads="1"/>
          </p:cNvSpPr>
          <p:nvPr/>
        </p:nvSpPr>
        <p:spPr bwMode="auto">
          <a:xfrm>
            <a:off x="1990725"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39" name="Rectangle 38"/>
          <p:cNvSpPr>
            <a:spLocks noChangeArrowheads="1"/>
          </p:cNvSpPr>
          <p:nvPr/>
        </p:nvSpPr>
        <p:spPr bwMode="auto">
          <a:xfrm>
            <a:off x="23352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0" name="Rectangle 39"/>
          <p:cNvSpPr>
            <a:spLocks noChangeArrowheads="1"/>
          </p:cNvSpPr>
          <p:nvPr/>
        </p:nvSpPr>
        <p:spPr bwMode="auto">
          <a:xfrm>
            <a:off x="26400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1" name="Rectangle 40"/>
          <p:cNvSpPr>
            <a:spLocks noChangeArrowheads="1"/>
          </p:cNvSpPr>
          <p:nvPr/>
        </p:nvSpPr>
        <p:spPr bwMode="auto">
          <a:xfrm>
            <a:off x="29257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2" name="Rectangle 41"/>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3" name="Rectangle 42"/>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5" name="Rectangle 44"/>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9" name="Rectangle 48"/>
          <p:cNvSpPr>
            <a:spLocks noChangeArrowheads="1"/>
          </p:cNvSpPr>
          <p:nvPr/>
        </p:nvSpPr>
        <p:spPr bwMode="auto">
          <a:xfrm>
            <a:off x="29448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60" name="Rectangle 19"/>
          <p:cNvSpPr>
            <a:spLocks noChangeArrowheads="1"/>
          </p:cNvSpPr>
          <p:nvPr/>
        </p:nvSpPr>
        <p:spPr bwMode="auto">
          <a:xfrm>
            <a:off x="838200" y="2613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61"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62"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63"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64"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65"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66"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68" name="Rectangle 6"/>
          <p:cNvSpPr>
            <a:spLocks noChangeArrowheads="1"/>
          </p:cNvSpPr>
          <p:nvPr/>
        </p:nvSpPr>
        <p:spPr bwMode="auto">
          <a:xfrm>
            <a:off x="6573837"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69" name="Rectangle 7"/>
          <p:cNvSpPr>
            <a:spLocks noChangeArrowheads="1"/>
          </p:cNvSpPr>
          <p:nvPr/>
        </p:nvSpPr>
        <p:spPr bwMode="auto">
          <a:xfrm>
            <a:off x="6573837" y="3373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0" name="Rectangle 8"/>
          <p:cNvSpPr>
            <a:spLocks noChangeArrowheads="1"/>
          </p:cNvSpPr>
          <p:nvPr/>
        </p:nvSpPr>
        <p:spPr bwMode="auto">
          <a:xfrm>
            <a:off x="6573837"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71" name="Rectangle 10"/>
          <p:cNvSpPr>
            <a:spLocks noChangeArrowheads="1"/>
          </p:cNvSpPr>
          <p:nvPr/>
        </p:nvSpPr>
        <p:spPr bwMode="auto">
          <a:xfrm>
            <a:off x="6573837"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3" name="Rectangle 16"/>
          <p:cNvSpPr>
            <a:spLocks noChangeArrowheads="1"/>
          </p:cNvSpPr>
          <p:nvPr/>
        </p:nvSpPr>
        <p:spPr bwMode="auto">
          <a:xfrm>
            <a:off x="6573837"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4" name="Rectangle 18"/>
          <p:cNvSpPr>
            <a:spLocks noChangeArrowheads="1"/>
          </p:cNvSpPr>
          <p:nvPr/>
        </p:nvSpPr>
        <p:spPr bwMode="auto">
          <a:xfrm>
            <a:off x="6573837"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75" name="Rectangle 19"/>
          <p:cNvSpPr>
            <a:spLocks noChangeArrowheads="1"/>
          </p:cNvSpPr>
          <p:nvPr/>
        </p:nvSpPr>
        <p:spPr bwMode="auto">
          <a:xfrm>
            <a:off x="6573837" y="2613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78" name="Rectangle 34"/>
          <p:cNvSpPr>
            <a:spLocks noChangeArrowheads="1"/>
          </p:cNvSpPr>
          <p:nvPr/>
        </p:nvSpPr>
        <p:spPr bwMode="auto">
          <a:xfrm>
            <a:off x="6573837"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7" name="Rectangle 19"/>
          <p:cNvSpPr>
            <a:spLocks noChangeArrowheads="1"/>
          </p:cNvSpPr>
          <p:nvPr/>
        </p:nvSpPr>
        <p:spPr bwMode="auto">
          <a:xfrm>
            <a:off x="5194299" y="2613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88"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89" name="Rectangle 19"/>
          <p:cNvSpPr>
            <a:spLocks noChangeArrowheads="1"/>
          </p:cNvSpPr>
          <p:nvPr/>
        </p:nvSpPr>
        <p:spPr bwMode="auto">
          <a:xfrm>
            <a:off x="5194299" y="3373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90" name="Rectangle 19"/>
          <p:cNvSpPr>
            <a:spLocks noChangeArrowheads="1"/>
          </p:cNvSpPr>
          <p:nvPr/>
        </p:nvSpPr>
        <p:spPr bwMode="auto">
          <a:xfrm>
            <a:off x="5194299" y="3756026"/>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91"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92"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93"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94"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97" name="Rectangle 7"/>
          <p:cNvSpPr>
            <a:spLocks noChangeArrowheads="1"/>
          </p:cNvSpPr>
          <p:nvPr/>
        </p:nvSpPr>
        <p:spPr bwMode="auto">
          <a:xfrm>
            <a:off x="7086600"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cxnSp>
        <p:nvCxnSpPr>
          <p:cNvPr id="103" name="Straight Arrow Connector 227"/>
          <p:cNvCxnSpPr>
            <a:cxnSpLocks noChangeShapeType="1"/>
            <a:stCxn id="87" idx="3"/>
            <a:endCxn id="75" idx="1"/>
          </p:cNvCxnSpPr>
          <p:nvPr/>
        </p:nvCxnSpPr>
        <p:spPr bwMode="auto">
          <a:xfrm>
            <a:off x="6345237" y="2763044"/>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68" idx="1"/>
          </p:cNvCxnSpPr>
          <p:nvPr/>
        </p:nvCxnSpPr>
        <p:spPr bwMode="auto">
          <a:xfrm>
            <a:off x="6345237" y="3142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69" idx="1"/>
          </p:cNvCxnSpPr>
          <p:nvPr/>
        </p:nvCxnSpPr>
        <p:spPr bwMode="auto">
          <a:xfrm>
            <a:off x="6345237" y="3523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70" idx="1"/>
          </p:cNvCxnSpPr>
          <p:nvPr/>
        </p:nvCxnSpPr>
        <p:spPr bwMode="auto">
          <a:xfrm>
            <a:off x="6345237" y="3906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73" idx="1"/>
          </p:cNvCxnSpPr>
          <p:nvPr/>
        </p:nvCxnSpPr>
        <p:spPr bwMode="auto">
          <a:xfrm>
            <a:off x="6345237" y="4285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71" idx="1"/>
          </p:cNvCxnSpPr>
          <p:nvPr/>
        </p:nvCxnSpPr>
        <p:spPr bwMode="auto">
          <a:xfrm>
            <a:off x="6345237" y="4666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74" idx="1"/>
          </p:cNvCxnSpPr>
          <p:nvPr/>
        </p:nvCxnSpPr>
        <p:spPr bwMode="auto">
          <a:xfrm>
            <a:off x="6345237" y="5047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78" idx="1"/>
          </p:cNvCxnSpPr>
          <p:nvPr/>
        </p:nvCxnSpPr>
        <p:spPr bwMode="auto">
          <a:xfrm>
            <a:off x="6345237" y="5428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3886200" y="4133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latin typeface="Gill Sans"/>
              <a:cs typeface="Gill Sans"/>
            </a:endParaRPr>
          </a:p>
        </p:txBody>
      </p:sp>
      <p:grpSp>
        <p:nvGrpSpPr>
          <p:cNvPr id="8" name="Group 44"/>
          <p:cNvGrpSpPr/>
          <p:nvPr/>
        </p:nvGrpSpPr>
        <p:grpSpPr>
          <a:xfrm>
            <a:off x="6208013" y="1143000"/>
            <a:ext cx="2255002" cy="490954"/>
            <a:chOff x="762000" y="1905000"/>
            <a:chExt cx="2255002" cy="490954"/>
          </a:xfrm>
        </p:grpSpPr>
        <p:sp>
          <p:nvSpPr>
            <p:cNvPr id="121" name="TextBox 120"/>
            <p:cNvSpPr txBox="1"/>
            <p:nvPr/>
          </p:nvSpPr>
          <p:spPr>
            <a:xfrm>
              <a:off x="838200" y="2057400"/>
              <a:ext cx="2178802" cy="338554"/>
            </a:xfrm>
            <a:prstGeom prst="rect">
              <a:avLst/>
            </a:prstGeom>
            <a:noFill/>
            <a:ln>
              <a:noFill/>
            </a:ln>
          </p:spPr>
          <p:txBody>
            <a:bodyPr wrap="none" rtlCol="0">
              <a:spAutoFit/>
            </a:bodyPr>
            <a:lstStyle/>
            <a:p>
              <a:r>
                <a:rPr lang="en-US" dirty="0" smtClean="0">
                  <a:solidFill>
                    <a:schemeClr val="bg1"/>
                  </a:solidFill>
                </a:rPr>
                <a:t>green eggs and ham</a:t>
              </a:r>
              <a:endParaRPr lang="en-US" dirty="0">
                <a:solidFill>
                  <a:schemeClr val="bg1"/>
                </a:solidFill>
              </a:endParaRPr>
            </a:p>
          </p:txBody>
        </p:sp>
        <p:sp>
          <p:nvSpPr>
            <p:cNvPr id="122" name="TextBox 12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4</a:t>
              </a:r>
              <a:endParaRPr lang="en-US" sz="1200" dirty="0">
                <a:solidFill>
                  <a:srgbClr val="FF0000"/>
                </a:solidFill>
              </a:endParaRPr>
            </a:p>
          </p:txBody>
        </p:sp>
      </p:grpSp>
      <p:sp>
        <p:nvSpPr>
          <p:cNvPr id="123" name="Rectangle 122"/>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24" name="Rectangle 123"/>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5" name="Rectangle 124"/>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6" name="Rectangle 125"/>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8"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129" name="Rectangle 128"/>
          <p:cNvSpPr>
            <a:spLocks noChangeArrowheads="1"/>
          </p:cNvSpPr>
          <p:nvPr/>
        </p:nvSpPr>
        <p:spPr bwMode="auto">
          <a:xfrm>
            <a:off x="20113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0" name="Rectangle 129"/>
          <p:cNvSpPr>
            <a:spLocks noChangeArrowheads="1"/>
          </p:cNvSpPr>
          <p:nvPr/>
        </p:nvSpPr>
        <p:spPr bwMode="auto">
          <a:xfrm>
            <a:off x="23161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1" name="Rectangle 130"/>
          <p:cNvSpPr>
            <a:spLocks noChangeArrowheads="1"/>
          </p:cNvSpPr>
          <p:nvPr/>
        </p:nvSpPr>
        <p:spPr bwMode="auto">
          <a:xfrm>
            <a:off x="26209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2" name="Rectangle 131"/>
          <p:cNvSpPr>
            <a:spLocks noChangeArrowheads="1"/>
          </p:cNvSpPr>
          <p:nvPr/>
        </p:nvSpPr>
        <p:spPr bwMode="auto">
          <a:xfrm>
            <a:off x="29257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4" name="Rectangle 19"/>
          <p:cNvSpPr>
            <a:spLocks noChangeArrowheads="1"/>
          </p:cNvSpPr>
          <p:nvPr/>
        </p:nvSpPr>
        <p:spPr bwMode="auto">
          <a:xfrm>
            <a:off x="838200" y="6040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136" name="Rectangle 34"/>
          <p:cNvSpPr>
            <a:spLocks noChangeArrowheads="1"/>
          </p:cNvSpPr>
          <p:nvPr/>
        </p:nvSpPr>
        <p:spPr bwMode="auto">
          <a:xfrm>
            <a:off x="6573837"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38" name="Rectangle 19"/>
          <p:cNvSpPr>
            <a:spLocks noChangeArrowheads="1"/>
          </p:cNvSpPr>
          <p:nvPr/>
        </p:nvSpPr>
        <p:spPr bwMode="auto">
          <a:xfrm>
            <a:off x="5194299"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cxnSp>
        <p:nvCxnSpPr>
          <p:cNvPr id="139" name="Straight Arrow Connector 243"/>
          <p:cNvCxnSpPr>
            <a:cxnSpLocks noChangeShapeType="1"/>
            <a:stCxn id="138" idx="3"/>
            <a:endCxn id="136" idx="1"/>
          </p:cNvCxnSpPr>
          <p:nvPr/>
        </p:nvCxnSpPr>
        <p:spPr bwMode="auto">
          <a:xfrm>
            <a:off x="6345237" y="5809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1" name="Rectangle 34"/>
          <p:cNvSpPr>
            <a:spLocks noChangeArrowheads="1"/>
          </p:cNvSpPr>
          <p:nvPr/>
        </p:nvSpPr>
        <p:spPr bwMode="auto">
          <a:xfrm>
            <a:off x="6581775" y="6040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43" name="Rectangle 19"/>
          <p:cNvSpPr>
            <a:spLocks noChangeArrowheads="1"/>
          </p:cNvSpPr>
          <p:nvPr/>
        </p:nvSpPr>
        <p:spPr bwMode="auto">
          <a:xfrm>
            <a:off x="5202237" y="6040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cxnSp>
        <p:nvCxnSpPr>
          <p:cNvPr id="144" name="Straight Arrow Connector 243"/>
          <p:cNvCxnSpPr>
            <a:cxnSpLocks noChangeShapeType="1"/>
            <a:stCxn id="143" idx="3"/>
            <a:endCxn id="141" idx="1"/>
          </p:cNvCxnSpPr>
          <p:nvPr/>
        </p:nvCxnSpPr>
        <p:spPr bwMode="auto">
          <a:xfrm>
            <a:off x="6353175" y="6190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1" name="Straight Arrow Connector 235"/>
          <p:cNvCxnSpPr>
            <a:cxnSpLocks noChangeShapeType="1"/>
            <a:stCxn id="70" idx="3"/>
            <a:endCxn id="97" idx="1"/>
          </p:cNvCxnSpPr>
          <p:nvPr/>
        </p:nvCxnSpPr>
        <p:spPr bwMode="auto">
          <a:xfrm>
            <a:off x="6858000" y="3906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4326447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3" grpId="0" animBg="1"/>
      <p:bldP spid="74" grpId="0" animBg="1"/>
      <p:bldP spid="75" grpId="0" animBg="1"/>
      <p:bldP spid="78" grpId="0" animBg="1"/>
      <p:bldP spid="87" grpId="0" animBg="1"/>
      <p:bldP spid="88" grpId="0" animBg="1"/>
      <p:bldP spid="89" grpId="0" animBg="1"/>
      <p:bldP spid="90" grpId="0" animBg="1"/>
      <p:bldP spid="91" grpId="0" animBg="1"/>
      <p:bldP spid="92" grpId="0" animBg="1"/>
      <p:bldP spid="93" grpId="0" animBg="1"/>
      <p:bldP spid="94" grpId="0" animBg="1"/>
      <p:bldP spid="97" grpId="0" animBg="1"/>
      <p:bldP spid="119" grpId="0" animBg="1"/>
      <p:bldP spid="136" grpId="0" animBg="1"/>
      <p:bldP spid="138" grpId="0" animBg="1"/>
      <p:bldP spid="141" grpId="0" animBg="1"/>
      <p:bldP spid="14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Boolean Retrieval</a:t>
            </a:r>
          </a:p>
        </p:txBody>
      </p:sp>
      <p:sp>
        <p:nvSpPr>
          <p:cNvPr id="20483" name="Content Placeholder 2"/>
          <p:cNvSpPr>
            <a:spLocks noGrp="1"/>
          </p:cNvSpPr>
          <p:nvPr>
            <p:ph idx="1"/>
          </p:nvPr>
        </p:nvSpPr>
        <p:spPr/>
        <p:txBody>
          <a:bodyPr/>
          <a:lstStyle/>
          <a:p>
            <a:r>
              <a:rPr lang="en-US" dirty="0" smtClean="0"/>
              <a:t>To execute a Boolean query:</a:t>
            </a:r>
          </a:p>
          <a:p>
            <a:pPr lvl="1"/>
            <a:r>
              <a:rPr lang="en-US" dirty="0" smtClean="0"/>
              <a:t>Build query syntax tree</a:t>
            </a:r>
          </a:p>
          <a:p>
            <a:pPr lvl="1"/>
            <a:endParaRPr lang="en-US" dirty="0" smtClean="0"/>
          </a:p>
          <a:p>
            <a:pPr lvl="1"/>
            <a:endParaRPr lang="en-US" dirty="0" smtClean="0"/>
          </a:p>
          <a:p>
            <a:pPr lvl="1"/>
            <a:r>
              <a:rPr lang="en-US" dirty="0" smtClean="0"/>
              <a:t>For each clause, look up postings</a:t>
            </a:r>
          </a:p>
          <a:p>
            <a:pPr lvl="1"/>
            <a:endParaRPr lang="en-US" dirty="0" smtClean="0"/>
          </a:p>
          <a:p>
            <a:pPr lvl="1"/>
            <a:endParaRPr lang="en-US" dirty="0" smtClean="0"/>
          </a:p>
          <a:p>
            <a:pPr lvl="1"/>
            <a:endParaRPr lang="en-US" dirty="0" smtClean="0"/>
          </a:p>
          <a:p>
            <a:pPr lvl="1"/>
            <a:r>
              <a:rPr lang="en-US" dirty="0" smtClean="0"/>
              <a:t>Traverse postings and apply Boolean operator</a:t>
            </a:r>
          </a:p>
          <a:p>
            <a:r>
              <a:rPr lang="en-US" dirty="0" smtClean="0"/>
              <a:t>Efficiency analysis</a:t>
            </a:r>
          </a:p>
          <a:p>
            <a:pPr lvl="1"/>
            <a:r>
              <a:rPr lang="en-US" dirty="0" smtClean="0"/>
              <a:t>Postings traversal is linear (assuming sorted postings)</a:t>
            </a:r>
          </a:p>
          <a:p>
            <a:pPr lvl="1"/>
            <a:r>
              <a:rPr lang="en-US" dirty="0" smtClean="0"/>
              <a:t>Start with shortest posting first </a:t>
            </a:r>
          </a:p>
          <a:p>
            <a:pPr lvl="1"/>
            <a:endParaRPr lang="en-US" dirty="0" smtClean="0"/>
          </a:p>
        </p:txBody>
      </p:sp>
      <p:sp>
        <p:nvSpPr>
          <p:cNvPr id="20484" name="TextBox 3"/>
          <p:cNvSpPr txBox="1">
            <a:spLocks noChangeArrowheads="1"/>
          </p:cNvSpPr>
          <p:nvPr/>
        </p:nvSpPr>
        <p:spPr bwMode="auto">
          <a:xfrm>
            <a:off x="2743200" y="2133600"/>
            <a:ext cx="2500877" cy="338554"/>
          </a:xfrm>
          <a:prstGeom prst="rect">
            <a:avLst/>
          </a:prstGeom>
          <a:noFill/>
          <a:ln w="9525">
            <a:noFill/>
            <a:miter lim="800000"/>
            <a:headEnd/>
            <a:tailEnd/>
          </a:ln>
        </p:spPr>
        <p:txBody>
          <a:bodyPr wrap="none">
            <a:spAutoFit/>
          </a:bodyPr>
          <a:lstStyle/>
          <a:p>
            <a:r>
              <a:rPr lang="en-US" b="0" dirty="0">
                <a:solidFill>
                  <a:schemeClr val="bg1"/>
                </a:solidFill>
              </a:rPr>
              <a:t>( </a:t>
            </a:r>
            <a:r>
              <a:rPr lang="en-US" b="0" dirty="0" smtClean="0">
                <a:solidFill>
                  <a:schemeClr val="bg1"/>
                </a:solidFill>
              </a:rPr>
              <a:t>blue AND fish </a:t>
            </a:r>
            <a:r>
              <a:rPr lang="en-US" b="0" dirty="0">
                <a:solidFill>
                  <a:schemeClr val="bg1"/>
                </a:solidFill>
              </a:rPr>
              <a:t>) </a:t>
            </a:r>
            <a:r>
              <a:rPr lang="en-US" b="0" dirty="0" smtClean="0">
                <a:solidFill>
                  <a:schemeClr val="bg1"/>
                </a:solidFill>
              </a:rPr>
              <a:t>OR ham</a:t>
            </a:r>
            <a:endParaRPr lang="en-US" b="0" dirty="0">
              <a:solidFill>
                <a:schemeClr val="bg1"/>
              </a:solidFill>
            </a:endParaRPr>
          </a:p>
        </p:txBody>
      </p:sp>
      <p:grpSp>
        <p:nvGrpSpPr>
          <p:cNvPr id="54" name="Group 53"/>
          <p:cNvGrpSpPr/>
          <p:nvPr/>
        </p:nvGrpSpPr>
        <p:grpSpPr>
          <a:xfrm>
            <a:off x="6121786" y="1752600"/>
            <a:ext cx="2001878" cy="1329154"/>
            <a:chOff x="6121786" y="1752600"/>
            <a:chExt cx="2001878" cy="1329154"/>
          </a:xfrm>
        </p:grpSpPr>
        <p:sp>
          <p:nvSpPr>
            <p:cNvPr id="20485" name="TextBox 4"/>
            <p:cNvSpPr txBox="1">
              <a:spLocks noChangeArrowheads="1"/>
            </p:cNvSpPr>
            <p:nvPr/>
          </p:nvSpPr>
          <p:spPr bwMode="auto">
            <a:xfrm>
              <a:off x="6781800" y="2743200"/>
              <a:ext cx="570990" cy="338554"/>
            </a:xfrm>
            <a:prstGeom prst="rect">
              <a:avLst/>
            </a:prstGeom>
            <a:noFill/>
            <a:ln w="9525">
              <a:noFill/>
              <a:miter lim="800000"/>
              <a:headEnd/>
              <a:tailEnd/>
            </a:ln>
          </p:spPr>
          <p:txBody>
            <a:bodyPr wrap="none">
              <a:spAutoFit/>
            </a:bodyPr>
            <a:lstStyle/>
            <a:p>
              <a:r>
                <a:rPr lang="en-US" b="0" dirty="0" smtClean="0">
                  <a:solidFill>
                    <a:schemeClr val="bg1"/>
                  </a:solidFill>
                </a:rPr>
                <a:t>blue</a:t>
              </a:r>
              <a:endParaRPr lang="en-US" b="0" dirty="0">
                <a:solidFill>
                  <a:schemeClr val="bg1"/>
                </a:solidFill>
              </a:endParaRPr>
            </a:p>
          </p:txBody>
        </p:sp>
        <p:sp>
          <p:nvSpPr>
            <p:cNvPr id="20486" name="TextBox 5"/>
            <p:cNvSpPr txBox="1">
              <a:spLocks noChangeArrowheads="1"/>
            </p:cNvSpPr>
            <p:nvPr/>
          </p:nvSpPr>
          <p:spPr bwMode="auto">
            <a:xfrm>
              <a:off x="7620000" y="2743200"/>
              <a:ext cx="503664" cy="338554"/>
            </a:xfrm>
            <a:prstGeom prst="rect">
              <a:avLst/>
            </a:prstGeom>
            <a:noFill/>
            <a:ln w="9525">
              <a:noFill/>
              <a:miter lim="800000"/>
              <a:headEnd/>
              <a:tailEnd/>
            </a:ln>
          </p:spPr>
          <p:txBody>
            <a:bodyPr wrap="none">
              <a:spAutoFit/>
            </a:bodyPr>
            <a:lstStyle/>
            <a:p>
              <a:r>
                <a:rPr lang="en-US" b="0" dirty="0" smtClean="0">
                  <a:solidFill>
                    <a:schemeClr val="bg1"/>
                  </a:solidFill>
                </a:rPr>
                <a:t>fish</a:t>
              </a:r>
              <a:endParaRPr lang="en-US" b="0" dirty="0">
                <a:solidFill>
                  <a:schemeClr val="bg1"/>
                </a:solidFill>
              </a:endParaRPr>
            </a:p>
          </p:txBody>
        </p:sp>
        <p:sp>
          <p:nvSpPr>
            <p:cNvPr id="20487" name="TextBox 6"/>
            <p:cNvSpPr txBox="1">
              <a:spLocks noChangeArrowheads="1"/>
            </p:cNvSpPr>
            <p:nvPr/>
          </p:nvSpPr>
          <p:spPr bwMode="auto">
            <a:xfrm>
              <a:off x="7162800" y="2209800"/>
              <a:ext cx="615874" cy="338554"/>
            </a:xfrm>
            <a:prstGeom prst="rect">
              <a:avLst/>
            </a:prstGeom>
            <a:noFill/>
            <a:ln w="9525">
              <a:noFill/>
              <a:miter lim="800000"/>
              <a:headEnd/>
              <a:tailEnd/>
            </a:ln>
          </p:spPr>
          <p:txBody>
            <a:bodyPr wrap="none">
              <a:spAutoFit/>
            </a:bodyPr>
            <a:lstStyle/>
            <a:p>
              <a:r>
                <a:rPr lang="en-US" b="0" dirty="0" smtClean="0">
                  <a:solidFill>
                    <a:schemeClr val="bg1"/>
                  </a:solidFill>
                </a:rPr>
                <a:t>AND</a:t>
              </a:r>
              <a:endParaRPr lang="en-US" b="0" dirty="0">
                <a:solidFill>
                  <a:schemeClr val="bg1"/>
                </a:solidFill>
              </a:endParaRPr>
            </a:p>
          </p:txBody>
        </p:sp>
        <p:sp>
          <p:nvSpPr>
            <p:cNvPr id="20488" name="TextBox 7"/>
            <p:cNvSpPr txBox="1">
              <a:spLocks noChangeArrowheads="1"/>
            </p:cNvSpPr>
            <p:nvPr/>
          </p:nvSpPr>
          <p:spPr bwMode="auto">
            <a:xfrm>
              <a:off x="6121786" y="2209800"/>
              <a:ext cx="583814" cy="338554"/>
            </a:xfrm>
            <a:prstGeom prst="rect">
              <a:avLst/>
            </a:prstGeom>
            <a:noFill/>
            <a:ln w="9525">
              <a:noFill/>
              <a:miter lim="800000"/>
              <a:headEnd/>
              <a:tailEnd/>
            </a:ln>
          </p:spPr>
          <p:txBody>
            <a:bodyPr wrap="none">
              <a:spAutoFit/>
            </a:bodyPr>
            <a:lstStyle/>
            <a:p>
              <a:r>
                <a:rPr lang="en-US" b="0" dirty="0" smtClean="0">
                  <a:solidFill>
                    <a:schemeClr val="bg1"/>
                  </a:solidFill>
                </a:rPr>
                <a:t>ham</a:t>
              </a:r>
              <a:endParaRPr lang="en-US" b="0" dirty="0">
                <a:solidFill>
                  <a:schemeClr val="bg1"/>
                </a:solidFill>
              </a:endParaRPr>
            </a:p>
          </p:txBody>
        </p:sp>
        <p:sp>
          <p:nvSpPr>
            <p:cNvPr id="20489" name="TextBox 8"/>
            <p:cNvSpPr txBox="1">
              <a:spLocks noChangeArrowheads="1"/>
            </p:cNvSpPr>
            <p:nvPr/>
          </p:nvSpPr>
          <p:spPr bwMode="auto">
            <a:xfrm>
              <a:off x="6705600" y="1752600"/>
              <a:ext cx="492443" cy="338554"/>
            </a:xfrm>
            <a:prstGeom prst="rect">
              <a:avLst/>
            </a:prstGeom>
            <a:noFill/>
            <a:ln w="9525">
              <a:noFill/>
              <a:miter lim="800000"/>
              <a:headEnd/>
              <a:tailEnd/>
            </a:ln>
          </p:spPr>
          <p:txBody>
            <a:bodyPr wrap="none">
              <a:spAutoFit/>
            </a:bodyPr>
            <a:lstStyle/>
            <a:p>
              <a:r>
                <a:rPr lang="en-US" b="0" dirty="0" smtClean="0">
                  <a:solidFill>
                    <a:schemeClr val="bg1"/>
                  </a:solidFill>
                </a:rPr>
                <a:t>OR</a:t>
              </a:r>
              <a:endParaRPr lang="en-US" b="0" dirty="0">
                <a:solidFill>
                  <a:schemeClr val="bg1"/>
                </a:solidFill>
              </a:endParaRPr>
            </a:p>
          </p:txBody>
        </p:sp>
        <p:cxnSp>
          <p:nvCxnSpPr>
            <p:cNvPr id="20490" name="Straight Arrow Connector 10"/>
            <p:cNvCxnSpPr>
              <a:cxnSpLocks noChangeShapeType="1"/>
              <a:stCxn id="20489" idx="2"/>
              <a:endCxn id="20488" idx="0"/>
            </p:cNvCxnSpPr>
            <p:nvPr/>
          </p:nvCxnSpPr>
          <p:spPr bwMode="auto">
            <a:xfrm rot="5400000">
              <a:off x="6623435" y="1881413"/>
              <a:ext cx="118646" cy="538129"/>
            </a:xfrm>
            <a:prstGeom prst="straightConnector1">
              <a:avLst/>
            </a:prstGeom>
            <a:noFill/>
            <a:ln w="9525" algn="ctr">
              <a:solidFill>
                <a:schemeClr val="bg1"/>
              </a:solidFill>
              <a:round/>
              <a:headEnd/>
              <a:tailEnd/>
            </a:ln>
          </p:spPr>
        </p:cxnSp>
        <p:cxnSp>
          <p:nvCxnSpPr>
            <p:cNvPr id="20491" name="Straight Arrow Connector 11"/>
            <p:cNvCxnSpPr>
              <a:cxnSpLocks noChangeShapeType="1"/>
              <a:stCxn id="20489" idx="2"/>
              <a:endCxn id="20487" idx="0"/>
            </p:cNvCxnSpPr>
            <p:nvPr/>
          </p:nvCxnSpPr>
          <p:spPr bwMode="auto">
            <a:xfrm rot="16200000" flipH="1">
              <a:off x="7151956" y="1891019"/>
              <a:ext cx="118646" cy="518915"/>
            </a:xfrm>
            <a:prstGeom prst="straightConnector1">
              <a:avLst/>
            </a:prstGeom>
            <a:noFill/>
            <a:ln w="9525" algn="ctr">
              <a:solidFill>
                <a:schemeClr val="bg1"/>
              </a:solidFill>
              <a:round/>
              <a:headEnd/>
              <a:tailEnd/>
            </a:ln>
          </p:spPr>
        </p:cxnSp>
        <p:cxnSp>
          <p:nvCxnSpPr>
            <p:cNvPr id="20492" name="Straight Arrow Connector 14"/>
            <p:cNvCxnSpPr>
              <a:cxnSpLocks noChangeShapeType="1"/>
              <a:stCxn id="20487" idx="2"/>
              <a:endCxn id="20486" idx="0"/>
            </p:cNvCxnSpPr>
            <p:nvPr/>
          </p:nvCxnSpPr>
          <p:spPr bwMode="auto">
            <a:xfrm rot="16200000" flipH="1">
              <a:off x="7573861" y="2445229"/>
              <a:ext cx="194846" cy="401095"/>
            </a:xfrm>
            <a:prstGeom prst="straightConnector1">
              <a:avLst/>
            </a:prstGeom>
            <a:noFill/>
            <a:ln w="9525" algn="ctr">
              <a:solidFill>
                <a:schemeClr val="bg1"/>
              </a:solidFill>
              <a:round/>
              <a:headEnd/>
              <a:tailEnd/>
            </a:ln>
          </p:spPr>
        </p:cxnSp>
        <p:cxnSp>
          <p:nvCxnSpPr>
            <p:cNvPr id="20493" name="Straight Arrow Connector 17"/>
            <p:cNvCxnSpPr>
              <a:cxnSpLocks noChangeShapeType="1"/>
              <a:stCxn id="20487" idx="2"/>
              <a:endCxn id="20485" idx="0"/>
            </p:cNvCxnSpPr>
            <p:nvPr/>
          </p:nvCxnSpPr>
          <p:spPr bwMode="auto">
            <a:xfrm rot="5400000">
              <a:off x="7171593" y="2444056"/>
              <a:ext cx="194846" cy="403442"/>
            </a:xfrm>
            <a:prstGeom prst="straightConnector1">
              <a:avLst/>
            </a:prstGeom>
            <a:noFill/>
            <a:ln w="9525" algn="ctr">
              <a:solidFill>
                <a:schemeClr val="bg1"/>
              </a:solidFill>
              <a:round/>
              <a:headEnd/>
              <a:tailEnd/>
            </a:ln>
          </p:spPr>
        </p:cxnSp>
      </p:grpSp>
      <p:sp>
        <p:nvSpPr>
          <p:cNvPr id="20494" name="Right Arrow 21"/>
          <p:cNvSpPr>
            <a:spLocks noChangeArrowheads="1"/>
          </p:cNvSpPr>
          <p:nvPr/>
        </p:nvSpPr>
        <p:spPr bwMode="auto">
          <a:xfrm>
            <a:off x="5453063" y="2133600"/>
            <a:ext cx="490537" cy="381000"/>
          </a:xfrm>
          <a:prstGeom prst="rightArrow">
            <a:avLst>
              <a:gd name="adj1" fmla="val 50000"/>
              <a:gd name="adj2" fmla="val 50069"/>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lstStyle/>
          <a:p>
            <a:endParaRPr lang="en-US">
              <a:solidFill>
                <a:schemeClr val="bg1"/>
              </a:solidFill>
            </a:endParaRPr>
          </a:p>
        </p:txBody>
      </p:sp>
      <p:grpSp>
        <p:nvGrpSpPr>
          <p:cNvPr id="59" name="Group 58"/>
          <p:cNvGrpSpPr/>
          <p:nvPr/>
        </p:nvGrpSpPr>
        <p:grpSpPr>
          <a:xfrm>
            <a:off x="2667000" y="3200400"/>
            <a:ext cx="2176464" cy="685800"/>
            <a:chOff x="2667000" y="3200400"/>
            <a:chExt cx="2176464" cy="685800"/>
          </a:xfrm>
        </p:grpSpPr>
        <p:sp>
          <p:nvSpPr>
            <p:cNvPr id="46" name="Rectangle 8"/>
            <p:cNvSpPr>
              <a:spLocks noChangeArrowheads="1"/>
            </p:cNvSpPr>
            <p:nvPr/>
          </p:nvSpPr>
          <p:spPr bwMode="auto">
            <a:xfrm>
              <a:off x="4046538" y="3586163"/>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47" name="Rectangle 19"/>
            <p:cNvSpPr>
              <a:spLocks noChangeArrowheads="1"/>
            </p:cNvSpPr>
            <p:nvPr/>
          </p:nvSpPr>
          <p:spPr bwMode="auto">
            <a:xfrm>
              <a:off x="4046538" y="3200400"/>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48" name="Rectangle 19"/>
            <p:cNvSpPr>
              <a:spLocks noChangeArrowheads="1"/>
            </p:cNvSpPr>
            <p:nvPr/>
          </p:nvSpPr>
          <p:spPr bwMode="auto">
            <a:xfrm>
              <a:off x="2667000" y="3200400"/>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blue</a:t>
              </a:r>
              <a:endParaRPr lang="en-US" sz="1400" b="0" dirty="0">
                <a:solidFill>
                  <a:schemeClr val="bg1"/>
                </a:solidFill>
              </a:endParaRPr>
            </a:p>
          </p:txBody>
        </p:sp>
        <p:sp>
          <p:nvSpPr>
            <p:cNvPr id="49" name="Rectangle 19"/>
            <p:cNvSpPr>
              <a:spLocks noChangeArrowheads="1"/>
            </p:cNvSpPr>
            <p:nvPr/>
          </p:nvSpPr>
          <p:spPr bwMode="auto">
            <a:xfrm>
              <a:off x="2667000" y="3586163"/>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fish</a:t>
              </a:r>
              <a:endParaRPr lang="en-US" sz="1400" b="0" dirty="0">
                <a:solidFill>
                  <a:schemeClr val="bg1"/>
                </a:solidFill>
              </a:endParaRPr>
            </a:p>
          </p:txBody>
        </p:sp>
        <p:sp>
          <p:nvSpPr>
            <p:cNvPr id="50" name="Rectangle 7"/>
            <p:cNvSpPr>
              <a:spLocks noChangeArrowheads="1"/>
            </p:cNvSpPr>
            <p:nvPr/>
          </p:nvSpPr>
          <p:spPr bwMode="auto">
            <a:xfrm>
              <a:off x="4559301" y="3586163"/>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cxnSp>
          <p:nvCxnSpPr>
            <p:cNvPr id="51" name="Straight Arrow Connector 227"/>
            <p:cNvCxnSpPr>
              <a:cxnSpLocks noChangeShapeType="1"/>
              <a:stCxn id="48" idx="3"/>
              <a:endCxn id="47" idx="1"/>
            </p:cNvCxnSpPr>
            <p:nvPr/>
          </p:nvCxnSpPr>
          <p:spPr bwMode="auto">
            <a:xfrm>
              <a:off x="3817938" y="3350419"/>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52" name="Straight Arrow Connector 235"/>
            <p:cNvCxnSpPr>
              <a:cxnSpLocks noChangeShapeType="1"/>
              <a:stCxn id="49" idx="3"/>
              <a:endCxn id="46" idx="1"/>
            </p:cNvCxnSpPr>
            <p:nvPr/>
          </p:nvCxnSpPr>
          <p:spPr bwMode="auto">
            <a:xfrm>
              <a:off x="3817938" y="3736182"/>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53" name="Straight Arrow Connector 235"/>
            <p:cNvCxnSpPr>
              <a:cxnSpLocks noChangeShapeType="1"/>
              <a:stCxn id="46" idx="3"/>
              <a:endCxn id="50" idx="1"/>
            </p:cNvCxnSpPr>
            <p:nvPr/>
          </p:nvCxnSpPr>
          <p:spPr bwMode="auto">
            <a:xfrm>
              <a:off x="4330701" y="3736182"/>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grpSp>
    </p:spTree>
    <p:extLst>
      <p:ext uri="{BB962C8B-B14F-4D97-AF65-F5344CB8AC3E}">
        <p14:creationId xmlns:p14="http://schemas.microsoft.com/office/powerpoint/2010/main" val="17631645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48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8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48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48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P spid="20484" grpId="0"/>
      <p:bldP spid="2049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OLTP/OLAP/Hadoop Architecture</a:t>
            </a:r>
            <a:endParaRPr lang="en-US" dirty="0"/>
          </a:p>
        </p:txBody>
      </p:sp>
      <p:sp>
        <p:nvSpPr>
          <p:cNvPr id="4" name="Rectangle 3"/>
          <p:cNvSpPr/>
          <p:nvPr/>
        </p:nvSpPr>
        <p:spPr bwMode="auto">
          <a:xfrm>
            <a:off x="457200" y="2438400"/>
            <a:ext cx="2057400" cy="2057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OLTP</a:t>
            </a:r>
          </a:p>
        </p:txBody>
      </p:sp>
      <p:sp>
        <p:nvSpPr>
          <p:cNvPr id="5" name="Rectangle 4"/>
          <p:cNvSpPr/>
          <p:nvPr/>
        </p:nvSpPr>
        <p:spPr bwMode="auto">
          <a:xfrm>
            <a:off x="6705600" y="2438400"/>
            <a:ext cx="2057400" cy="20574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OLAP</a:t>
            </a:r>
          </a:p>
        </p:txBody>
      </p:sp>
      <p:cxnSp>
        <p:nvCxnSpPr>
          <p:cNvPr id="7" name="Straight Arrow Connector 6"/>
          <p:cNvCxnSpPr>
            <a:stCxn id="4" idx="3"/>
            <a:endCxn id="11" idx="1"/>
          </p:cNvCxnSpPr>
          <p:nvPr/>
        </p:nvCxnSpPr>
        <p:spPr bwMode="auto">
          <a:xfrm>
            <a:off x="2514600" y="3467100"/>
            <a:ext cx="2362200" cy="0"/>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2286001" y="2667000"/>
            <a:ext cx="2819399" cy="677108"/>
          </a:xfrm>
          <a:prstGeom prst="rect">
            <a:avLst/>
          </a:prstGeom>
          <a:noFill/>
        </p:spPr>
        <p:txBody>
          <a:bodyPr wrap="square" rtlCol="0">
            <a:spAutoFit/>
          </a:bodyPr>
          <a:lstStyle/>
          <a:p>
            <a:pPr algn="ctr"/>
            <a:r>
              <a:rPr lang="en-US" sz="2400" dirty="0" smtClean="0">
                <a:solidFill>
                  <a:schemeClr val="bg2"/>
                </a:solidFill>
                <a:latin typeface="Gill Sans"/>
                <a:cs typeface="Gill Sans"/>
              </a:rPr>
              <a:t>ETL</a:t>
            </a:r>
            <a:r>
              <a:rPr lang="en-US" sz="1400" dirty="0" smtClean="0">
                <a:solidFill>
                  <a:schemeClr val="bg2"/>
                </a:solidFill>
                <a:latin typeface="Gill Sans"/>
                <a:cs typeface="Gill Sans"/>
              </a:rPr>
              <a:t/>
            </a:r>
            <a:br>
              <a:rPr lang="en-US" sz="1400" dirty="0" smtClean="0">
                <a:solidFill>
                  <a:schemeClr val="bg2"/>
                </a:solidFill>
                <a:latin typeface="Gill Sans"/>
                <a:cs typeface="Gill Sans"/>
              </a:rPr>
            </a:br>
            <a:r>
              <a:rPr lang="en-US" sz="1400" b="0" dirty="0" smtClean="0">
                <a:solidFill>
                  <a:schemeClr val="bg2"/>
                </a:solidFill>
                <a:latin typeface="Gill Sans"/>
                <a:cs typeface="Gill Sans"/>
              </a:rPr>
              <a:t>(Extract, Transform, and Load)</a:t>
            </a:r>
            <a:endParaRPr lang="en-US" sz="1400" b="0" dirty="0">
              <a:solidFill>
                <a:schemeClr val="bg2"/>
              </a:solidFill>
              <a:latin typeface="Gill Sans"/>
              <a:cs typeface="Gill Sans"/>
            </a:endParaRPr>
          </a:p>
        </p:txBody>
      </p:sp>
      <p:sp>
        <p:nvSpPr>
          <p:cNvPr id="11" name="Rectangle 10"/>
          <p:cNvSpPr/>
          <p:nvPr/>
        </p:nvSpPr>
        <p:spPr bwMode="auto">
          <a:xfrm>
            <a:off x="4876800" y="2438400"/>
            <a:ext cx="1752600" cy="20574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Hadoop</a:t>
            </a:r>
          </a:p>
        </p:txBody>
      </p:sp>
    </p:spTree>
    <p:extLst>
      <p:ext uri="{BB962C8B-B14F-4D97-AF65-F5344CB8AC3E}">
        <p14:creationId xmlns:p14="http://schemas.microsoft.com/office/powerpoint/2010/main" val="32946854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p:txBody>
          <a:bodyPr/>
          <a:lstStyle/>
          <a:p>
            <a:r>
              <a:rPr lang="en-US" smtClean="0"/>
              <a:t>Strengths and Weaknesses</a:t>
            </a:r>
          </a:p>
        </p:txBody>
      </p:sp>
      <p:sp>
        <p:nvSpPr>
          <p:cNvPr id="22531" name="Rectangle 5"/>
          <p:cNvSpPr>
            <a:spLocks noGrp="1" noChangeArrowheads="1"/>
          </p:cNvSpPr>
          <p:nvPr>
            <p:ph type="body" idx="1"/>
          </p:nvPr>
        </p:nvSpPr>
        <p:spPr/>
        <p:txBody>
          <a:bodyPr/>
          <a:lstStyle/>
          <a:p>
            <a:r>
              <a:rPr lang="en-US" dirty="0" smtClean="0"/>
              <a:t>Strengths</a:t>
            </a:r>
          </a:p>
          <a:p>
            <a:pPr lvl="1"/>
            <a:r>
              <a:rPr lang="en-US" dirty="0" smtClean="0"/>
              <a:t>Precise, if you know the right strategies</a:t>
            </a:r>
          </a:p>
          <a:p>
            <a:pPr lvl="1"/>
            <a:r>
              <a:rPr lang="en-US" dirty="0" smtClean="0"/>
              <a:t>Precise, if you have an idea of what you’re looking for</a:t>
            </a:r>
          </a:p>
          <a:p>
            <a:pPr lvl="1"/>
            <a:r>
              <a:rPr lang="en-US" dirty="0" smtClean="0"/>
              <a:t>Implementations are fast and efficient</a:t>
            </a:r>
          </a:p>
          <a:p>
            <a:r>
              <a:rPr lang="en-US" dirty="0" smtClean="0"/>
              <a:t>Weaknesses</a:t>
            </a:r>
          </a:p>
          <a:p>
            <a:pPr lvl="1"/>
            <a:r>
              <a:rPr lang="en-US" dirty="0" smtClean="0"/>
              <a:t>Users must learn Boolean logic</a:t>
            </a:r>
          </a:p>
          <a:p>
            <a:pPr lvl="1"/>
            <a:r>
              <a:rPr lang="en-US" dirty="0" smtClean="0"/>
              <a:t>Boolean logic insufficient to capture the richness of language</a:t>
            </a:r>
          </a:p>
          <a:p>
            <a:pPr lvl="1"/>
            <a:r>
              <a:rPr lang="en-US" dirty="0" smtClean="0"/>
              <a:t>No control over size of result set: either too many hits or none</a:t>
            </a:r>
          </a:p>
          <a:p>
            <a:pPr lvl="1"/>
            <a:r>
              <a:rPr lang="en-US" dirty="0" smtClean="0">
                <a:solidFill>
                  <a:srgbClr val="FF0000"/>
                </a:solidFill>
              </a:rPr>
              <a:t>When do you stop reading? </a:t>
            </a:r>
            <a:r>
              <a:rPr lang="en-US" dirty="0" smtClean="0"/>
              <a:t>All documents in the result set are considered “equally good”</a:t>
            </a:r>
          </a:p>
          <a:p>
            <a:pPr lvl="1"/>
            <a:r>
              <a:rPr lang="en-US" dirty="0" smtClean="0">
                <a:solidFill>
                  <a:srgbClr val="FF0000"/>
                </a:solidFill>
              </a:rPr>
              <a:t>What about partial matches? </a:t>
            </a:r>
            <a:r>
              <a:rPr lang="en-US" dirty="0" smtClean="0"/>
              <a:t>Documents that “don’t quite match” the query may be useful also</a:t>
            </a:r>
          </a:p>
        </p:txBody>
      </p:sp>
    </p:spTree>
    <p:extLst>
      <p:ext uri="{BB962C8B-B14F-4D97-AF65-F5344CB8AC3E}">
        <p14:creationId xmlns:p14="http://schemas.microsoft.com/office/powerpoint/2010/main" val="64016138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Ranked Retrieval</a:t>
            </a:r>
          </a:p>
        </p:txBody>
      </p:sp>
      <p:sp>
        <p:nvSpPr>
          <p:cNvPr id="23555" name="Rectangle 3"/>
          <p:cNvSpPr>
            <a:spLocks noGrp="1" noChangeArrowheads="1"/>
          </p:cNvSpPr>
          <p:nvPr>
            <p:ph type="body" idx="1"/>
          </p:nvPr>
        </p:nvSpPr>
        <p:spPr/>
        <p:txBody>
          <a:bodyPr/>
          <a:lstStyle/>
          <a:p>
            <a:r>
              <a:rPr lang="en-US" dirty="0" smtClean="0"/>
              <a:t>Order documents by how likely they are to be relevant</a:t>
            </a:r>
          </a:p>
          <a:p>
            <a:pPr lvl="1"/>
            <a:r>
              <a:rPr lang="en-US" dirty="0" smtClean="0"/>
              <a:t>Estimate relevance(</a:t>
            </a:r>
            <a:r>
              <a:rPr lang="en-US" i="1" dirty="0" smtClean="0"/>
              <a:t>q</a:t>
            </a:r>
            <a:r>
              <a:rPr lang="en-US" dirty="0" smtClean="0"/>
              <a:t>, </a:t>
            </a:r>
            <a:r>
              <a:rPr lang="en-US" i="1" dirty="0" smtClean="0"/>
              <a:t>d</a:t>
            </a:r>
            <a:r>
              <a:rPr lang="en-US" i="1" baseline="-25000" dirty="0" smtClean="0"/>
              <a:t>i</a:t>
            </a:r>
            <a:r>
              <a:rPr lang="en-US" dirty="0" smtClean="0"/>
              <a:t>)</a:t>
            </a:r>
          </a:p>
          <a:p>
            <a:pPr lvl="1"/>
            <a:r>
              <a:rPr lang="en-US" dirty="0" smtClean="0"/>
              <a:t>Sort documents by relevance</a:t>
            </a:r>
          </a:p>
          <a:p>
            <a:pPr lvl="1"/>
            <a:r>
              <a:rPr lang="en-US" dirty="0" smtClean="0"/>
              <a:t>Display sorted results</a:t>
            </a:r>
          </a:p>
          <a:p>
            <a:r>
              <a:rPr lang="en-US" dirty="0" smtClean="0"/>
              <a:t>User model</a:t>
            </a:r>
          </a:p>
          <a:p>
            <a:pPr lvl="1"/>
            <a:r>
              <a:rPr lang="en-US" dirty="0" smtClean="0"/>
              <a:t>Present hits one screen at a time, best results first</a:t>
            </a:r>
          </a:p>
          <a:p>
            <a:pPr lvl="1"/>
            <a:r>
              <a:rPr lang="en-US" dirty="0" smtClean="0"/>
              <a:t>At any point, users can decide to stop looking</a:t>
            </a:r>
          </a:p>
          <a:p>
            <a:r>
              <a:rPr lang="en-US" dirty="0" smtClean="0"/>
              <a:t>How do we estimate relevance?</a:t>
            </a:r>
          </a:p>
          <a:p>
            <a:pPr lvl="1"/>
            <a:r>
              <a:rPr lang="en-US" dirty="0" smtClean="0"/>
              <a:t>Assume document is relevant if it has a lot of query terms</a:t>
            </a:r>
          </a:p>
          <a:p>
            <a:pPr lvl="1"/>
            <a:r>
              <a:rPr lang="en-US" dirty="0" smtClean="0"/>
              <a:t>Replace relevance(</a:t>
            </a:r>
            <a:r>
              <a:rPr lang="en-US" i="1" dirty="0" smtClean="0"/>
              <a:t>q</a:t>
            </a:r>
            <a:r>
              <a:rPr lang="en-US" dirty="0" smtClean="0"/>
              <a:t>, </a:t>
            </a:r>
            <a:r>
              <a:rPr lang="en-US" i="1" dirty="0" err="1" smtClean="0"/>
              <a:t>d</a:t>
            </a:r>
            <a:r>
              <a:rPr lang="en-US" i="1" baseline="-25000" dirty="0" err="1" smtClean="0"/>
              <a:t>i</a:t>
            </a:r>
            <a:r>
              <a:rPr lang="en-US" dirty="0" smtClean="0"/>
              <a:t>) with </a:t>
            </a:r>
            <a:r>
              <a:rPr lang="en-US" dirty="0" err="1" smtClean="0"/>
              <a:t>sim</a:t>
            </a:r>
            <a:r>
              <a:rPr lang="en-US" dirty="0" smtClean="0"/>
              <a:t>(</a:t>
            </a:r>
            <a:r>
              <a:rPr lang="en-US" i="1" dirty="0" smtClean="0"/>
              <a:t>q</a:t>
            </a:r>
            <a:r>
              <a:rPr lang="en-US" dirty="0" smtClean="0"/>
              <a:t>, </a:t>
            </a:r>
            <a:r>
              <a:rPr lang="en-US" i="1" dirty="0" err="1" smtClean="0"/>
              <a:t>d</a:t>
            </a:r>
            <a:r>
              <a:rPr lang="en-US" i="1" baseline="-25000" dirty="0" err="1" smtClean="0"/>
              <a:t>i</a:t>
            </a:r>
            <a:r>
              <a:rPr lang="en-US" dirty="0" smtClean="0"/>
              <a:t>)</a:t>
            </a:r>
          </a:p>
          <a:p>
            <a:pPr lvl="1"/>
            <a:r>
              <a:rPr lang="en-US" dirty="0" smtClean="0"/>
              <a:t>Compute similarity of vector representations</a:t>
            </a:r>
          </a:p>
        </p:txBody>
      </p:sp>
    </p:spTree>
    <p:extLst>
      <p:ext uri="{BB962C8B-B14F-4D97-AF65-F5344CB8AC3E}">
        <p14:creationId xmlns:p14="http://schemas.microsoft.com/office/powerpoint/2010/main" val="37104629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Vector Space Model</a:t>
            </a:r>
          </a:p>
        </p:txBody>
      </p:sp>
      <p:sp>
        <p:nvSpPr>
          <p:cNvPr id="1354755" name="Text Box 3"/>
          <p:cNvSpPr txBox="1">
            <a:spLocks noChangeArrowheads="1"/>
          </p:cNvSpPr>
          <p:nvPr/>
        </p:nvSpPr>
        <p:spPr bwMode="auto">
          <a:xfrm>
            <a:off x="914400" y="4876800"/>
            <a:ext cx="6858000" cy="701675"/>
          </a:xfrm>
          <a:prstGeom prst="rect">
            <a:avLst/>
          </a:prstGeom>
          <a:noFill/>
          <a:ln w="12700">
            <a:noFill/>
            <a:miter lim="800000"/>
            <a:headEnd type="none" w="sm" len="sm"/>
            <a:tailEnd type="none" w="sm" len="sm"/>
          </a:ln>
          <a:effectLst/>
        </p:spPr>
        <p:txBody>
          <a:bodyPr>
            <a:spAutoFit/>
          </a:bodyPr>
          <a:lstStyle/>
          <a:p>
            <a:pPr>
              <a:defRPr/>
            </a:pPr>
            <a:r>
              <a:rPr lang="en-US" sz="2000" dirty="0">
                <a:solidFill>
                  <a:schemeClr val="bg1"/>
                </a:solidFill>
                <a:latin typeface="Gill Sans"/>
                <a:cs typeface="Gill Sans"/>
              </a:rPr>
              <a:t>Assumption: </a:t>
            </a:r>
            <a:r>
              <a:rPr lang="en-US" sz="2000" b="0" dirty="0">
                <a:solidFill>
                  <a:schemeClr val="bg1"/>
                </a:solidFill>
                <a:latin typeface="Gill Sans"/>
                <a:cs typeface="Gill Sans"/>
              </a:rPr>
              <a:t>Documents that are “close together” in vector space “talk about” the same things</a:t>
            </a:r>
          </a:p>
        </p:txBody>
      </p:sp>
      <p:cxnSp>
        <p:nvCxnSpPr>
          <p:cNvPr id="24580" name="AutoShape 4"/>
          <p:cNvCxnSpPr>
            <a:cxnSpLocks noChangeShapeType="1"/>
          </p:cNvCxnSpPr>
          <p:nvPr/>
        </p:nvCxnSpPr>
        <p:spPr bwMode="auto">
          <a:xfrm>
            <a:off x="4038600" y="3278188"/>
            <a:ext cx="2667000" cy="0"/>
          </a:xfrm>
          <a:prstGeom prst="straightConnector1">
            <a:avLst/>
          </a:prstGeom>
          <a:noFill/>
          <a:ln w="25400">
            <a:solidFill>
              <a:schemeClr val="bg1"/>
            </a:solidFill>
            <a:round/>
            <a:headEnd/>
            <a:tailEnd type="triangle" w="med" len="med"/>
          </a:ln>
        </p:spPr>
      </p:cxnSp>
      <p:cxnSp>
        <p:nvCxnSpPr>
          <p:cNvPr id="24581" name="AutoShape 5"/>
          <p:cNvCxnSpPr>
            <a:cxnSpLocks noChangeShapeType="1"/>
          </p:cNvCxnSpPr>
          <p:nvPr/>
        </p:nvCxnSpPr>
        <p:spPr bwMode="auto">
          <a:xfrm flipV="1">
            <a:off x="4038600" y="1373188"/>
            <a:ext cx="0" cy="1905000"/>
          </a:xfrm>
          <a:prstGeom prst="straightConnector1">
            <a:avLst/>
          </a:prstGeom>
          <a:noFill/>
          <a:ln w="25400">
            <a:solidFill>
              <a:schemeClr val="bg1"/>
            </a:solidFill>
            <a:round/>
            <a:headEnd/>
            <a:tailEnd type="triangle" w="med" len="med"/>
          </a:ln>
        </p:spPr>
      </p:cxnSp>
      <p:cxnSp>
        <p:nvCxnSpPr>
          <p:cNvPr id="24582" name="AutoShape 6"/>
          <p:cNvCxnSpPr>
            <a:cxnSpLocks noChangeShapeType="1"/>
          </p:cNvCxnSpPr>
          <p:nvPr/>
        </p:nvCxnSpPr>
        <p:spPr bwMode="auto">
          <a:xfrm flipH="1">
            <a:off x="2286000" y="3278188"/>
            <a:ext cx="1752600" cy="1066800"/>
          </a:xfrm>
          <a:prstGeom prst="straightConnector1">
            <a:avLst/>
          </a:prstGeom>
          <a:noFill/>
          <a:ln w="25400">
            <a:solidFill>
              <a:schemeClr val="bg1"/>
            </a:solidFill>
            <a:round/>
            <a:headEnd/>
            <a:tailEnd type="triangle" w="med" len="med"/>
          </a:ln>
        </p:spPr>
      </p:cxnSp>
      <p:cxnSp>
        <p:nvCxnSpPr>
          <p:cNvPr id="24583" name="AutoShape 7"/>
          <p:cNvCxnSpPr>
            <a:cxnSpLocks noChangeShapeType="1"/>
          </p:cNvCxnSpPr>
          <p:nvPr/>
        </p:nvCxnSpPr>
        <p:spPr bwMode="auto">
          <a:xfrm flipV="1">
            <a:off x="4038600" y="2592388"/>
            <a:ext cx="1905000" cy="685800"/>
          </a:xfrm>
          <a:prstGeom prst="straightConnector1">
            <a:avLst/>
          </a:prstGeom>
          <a:noFill/>
          <a:ln w="19050">
            <a:solidFill>
              <a:schemeClr val="bg1"/>
            </a:solidFill>
            <a:prstDash val="dash"/>
            <a:round/>
            <a:headEnd/>
            <a:tailEnd type="triangle" w="med" len="med"/>
          </a:ln>
        </p:spPr>
      </p:cxnSp>
      <p:cxnSp>
        <p:nvCxnSpPr>
          <p:cNvPr id="24584" name="AutoShape 8"/>
          <p:cNvCxnSpPr>
            <a:cxnSpLocks noChangeShapeType="1"/>
          </p:cNvCxnSpPr>
          <p:nvPr/>
        </p:nvCxnSpPr>
        <p:spPr bwMode="auto">
          <a:xfrm>
            <a:off x="4038600" y="3278188"/>
            <a:ext cx="1600200" cy="685800"/>
          </a:xfrm>
          <a:prstGeom prst="straightConnector1">
            <a:avLst/>
          </a:prstGeom>
          <a:noFill/>
          <a:ln w="19050">
            <a:solidFill>
              <a:schemeClr val="bg1"/>
            </a:solidFill>
            <a:prstDash val="dash"/>
            <a:round/>
            <a:headEnd/>
            <a:tailEnd type="triangle" w="med" len="med"/>
          </a:ln>
        </p:spPr>
      </p:cxnSp>
      <p:cxnSp>
        <p:nvCxnSpPr>
          <p:cNvPr id="24585" name="AutoShape 9"/>
          <p:cNvCxnSpPr>
            <a:cxnSpLocks noChangeShapeType="1"/>
          </p:cNvCxnSpPr>
          <p:nvPr/>
        </p:nvCxnSpPr>
        <p:spPr bwMode="auto">
          <a:xfrm flipV="1">
            <a:off x="4038600" y="1754188"/>
            <a:ext cx="914400" cy="1524000"/>
          </a:xfrm>
          <a:prstGeom prst="straightConnector1">
            <a:avLst/>
          </a:prstGeom>
          <a:noFill/>
          <a:ln w="19050">
            <a:solidFill>
              <a:schemeClr val="bg1"/>
            </a:solidFill>
            <a:prstDash val="dash"/>
            <a:round/>
            <a:headEnd/>
            <a:tailEnd type="triangle" w="med" len="med"/>
          </a:ln>
        </p:spPr>
      </p:cxnSp>
      <p:cxnSp>
        <p:nvCxnSpPr>
          <p:cNvPr id="24586" name="AutoShape 10"/>
          <p:cNvCxnSpPr>
            <a:cxnSpLocks noChangeShapeType="1"/>
            <a:endCxn id="24592" idx="0"/>
          </p:cNvCxnSpPr>
          <p:nvPr/>
        </p:nvCxnSpPr>
        <p:spPr bwMode="auto">
          <a:xfrm flipH="1">
            <a:off x="3627438" y="3276600"/>
            <a:ext cx="422275" cy="1066800"/>
          </a:xfrm>
          <a:prstGeom prst="straightConnector1">
            <a:avLst/>
          </a:prstGeom>
          <a:noFill/>
          <a:ln w="19050">
            <a:solidFill>
              <a:schemeClr val="bg1"/>
            </a:solidFill>
            <a:prstDash val="dash"/>
            <a:round/>
            <a:headEnd/>
            <a:tailEnd type="triangle" w="med" len="med"/>
          </a:ln>
        </p:spPr>
      </p:cxnSp>
      <p:cxnSp>
        <p:nvCxnSpPr>
          <p:cNvPr id="24587" name="AutoShape 11"/>
          <p:cNvCxnSpPr>
            <a:cxnSpLocks noChangeShapeType="1"/>
          </p:cNvCxnSpPr>
          <p:nvPr/>
        </p:nvCxnSpPr>
        <p:spPr bwMode="auto">
          <a:xfrm flipH="1" flipV="1">
            <a:off x="2362200" y="2135188"/>
            <a:ext cx="1676400" cy="1143000"/>
          </a:xfrm>
          <a:prstGeom prst="straightConnector1">
            <a:avLst/>
          </a:prstGeom>
          <a:noFill/>
          <a:ln w="19050">
            <a:solidFill>
              <a:schemeClr val="bg1"/>
            </a:solidFill>
            <a:prstDash val="dash"/>
            <a:round/>
            <a:headEnd/>
            <a:tailEnd type="triangle" w="med" len="med"/>
          </a:ln>
        </p:spPr>
      </p:cxnSp>
      <p:sp>
        <p:nvSpPr>
          <p:cNvPr id="24588" name="Text Box 12"/>
          <p:cNvSpPr txBox="1">
            <a:spLocks noChangeArrowheads="1"/>
          </p:cNvSpPr>
          <p:nvPr/>
        </p:nvSpPr>
        <p:spPr bwMode="auto">
          <a:xfrm>
            <a:off x="6156325" y="3238500"/>
            <a:ext cx="331788" cy="366713"/>
          </a:xfrm>
          <a:prstGeom prst="rect">
            <a:avLst/>
          </a:prstGeom>
          <a:noFill/>
          <a:ln w="9525">
            <a:noFill/>
            <a:miter lim="800000"/>
            <a:headEnd/>
            <a:tailEnd/>
          </a:ln>
        </p:spPr>
        <p:txBody>
          <a:bodyPr wrap="none">
            <a:spAutoFit/>
          </a:bodyPr>
          <a:lstStyle/>
          <a:p>
            <a:r>
              <a:rPr lang="en-US" sz="1800" b="0">
                <a:solidFill>
                  <a:schemeClr val="bg1"/>
                </a:solidFill>
              </a:rPr>
              <a:t>t</a:t>
            </a:r>
            <a:r>
              <a:rPr lang="en-US" sz="1800" b="0" baseline="-25000">
                <a:solidFill>
                  <a:schemeClr val="bg1"/>
                </a:solidFill>
              </a:rPr>
              <a:t>1</a:t>
            </a:r>
          </a:p>
        </p:txBody>
      </p:sp>
      <p:sp>
        <p:nvSpPr>
          <p:cNvPr id="24589" name="Text Box 13"/>
          <p:cNvSpPr txBox="1">
            <a:spLocks noChangeArrowheads="1"/>
          </p:cNvSpPr>
          <p:nvPr/>
        </p:nvSpPr>
        <p:spPr bwMode="auto">
          <a:xfrm>
            <a:off x="4953000" y="1449388"/>
            <a:ext cx="469900" cy="366712"/>
          </a:xfrm>
          <a:prstGeom prst="rect">
            <a:avLst/>
          </a:prstGeom>
          <a:noFill/>
          <a:ln w="9525">
            <a:noFill/>
            <a:miter lim="800000"/>
            <a:headEnd/>
            <a:tailEnd/>
          </a:ln>
        </p:spPr>
        <p:txBody>
          <a:bodyPr>
            <a:spAutoFit/>
          </a:bodyPr>
          <a:lstStyle/>
          <a:p>
            <a:r>
              <a:rPr lang="en-US" sz="1800" b="0">
                <a:solidFill>
                  <a:schemeClr val="bg1"/>
                </a:solidFill>
              </a:rPr>
              <a:t>d</a:t>
            </a:r>
            <a:r>
              <a:rPr lang="en-US" sz="1800" b="0" baseline="-25000">
                <a:solidFill>
                  <a:schemeClr val="bg1"/>
                </a:solidFill>
              </a:rPr>
              <a:t>2</a:t>
            </a:r>
            <a:endParaRPr lang="en-US" sz="1800" b="0">
              <a:solidFill>
                <a:schemeClr val="bg1"/>
              </a:solidFill>
            </a:endParaRPr>
          </a:p>
        </p:txBody>
      </p:sp>
      <p:sp>
        <p:nvSpPr>
          <p:cNvPr id="24590" name="Text Box 14"/>
          <p:cNvSpPr txBox="1">
            <a:spLocks noChangeArrowheads="1"/>
          </p:cNvSpPr>
          <p:nvPr/>
        </p:nvSpPr>
        <p:spPr bwMode="auto">
          <a:xfrm>
            <a:off x="5867400" y="23622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1</a:t>
            </a:r>
            <a:endParaRPr lang="en-US" sz="1800" b="0">
              <a:solidFill>
                <a:schemeClr val="bg1"/>
              </a:solidFill>
            </a:endParaRPr>
          </a:p>
        </p:txBody>
      </p:sp>
      <p:sp>
        <p:nvSpPr>
          <p:cNvPr id="24591" name="Text Box 15"/>
          <p:cNvSpPr txBox="1">
            <a:spLocks noChangeArrowheads="1"/>
          </p:cNvSpPr>
          <p:nvPr/>
        </p:nvSpPr>
        <p:spPr bwMode="auto">
          <a:xfrm>
            <a:off x="1905000" y="19812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3</a:t>
            </a:r>
            <a:endParaRPr lang="en-US" sz="1800" b="0">
              <a:solidFill>
                <a:schemeClr val="bg1"/>
              </a:solidFill>
            </a:endParaRPr>
          </a:p>
        </p:txBody>
      </p:sp>
      <p:sp>
        <p:nvSpPr>
          <p:cNvPr id="24592" name="Text Box 16"/>
          <p:cNvSpPr txBox="1">
            <a:spLocks noChangeArrowheads="1"/>
          </p:cNvSpPr>
          <p:nvPr/>
        </p:nvSpPr>
        <p:spPr bwMode="auto">
          <a:xfrm>
            <a:off x="3429000" y="43434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4</a:t>
            </a:r>
            <a:endParaRPr lang="en-US" sz="1800" b="0">
              <a:solidFill>
                <a:schemeClr val="bg1"/>
              </a:solidFill>
            </a:endParaRPr>
          </a:p>
        </p:txBody>
      </p:sp>
      <p:sp>
        <p:nvSpPr>
          <p:cNvPr id="24593" name="Text Box 17"/>
          <p:cNvSpPr txBox="1">
            <a:spLocks noChangeArrowheads="1"/>
          </p:cNvSpPr>
          <p:nvPr/>
        </p:nvSpPr>
        <p:spPr bwMode="auto">
          <a:xfrm>
            <a:off x="5486400" y="38862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5</a:t>
            </a:r>
          </a:p>
        </p:txBody>
      </p:sp>
      <p:sp>
        <p:nvSpPr>
          <p:cNvPr id="24594" name="Text Box 18"/>
          <p:cNvSpPr txBox="1">
            <a:spLocks noChangeArrowheads="1"/>
          </p:cNvSpPr>
          <p:nvPr/>
        </p:nvSpPr>
        <p:spPr bwMode="auto">
          <a:xfrm>
            <a:off x="3581400" y="1295400"/>
            <a:ext cx="331788" cy="366713"/>
          </a:xfrm>
          <a:prstGeom prst="rect">
            <a:avLst/>
          </a:prstGeom>
          <a:noFill/>
          <a:ln w="9525">
            <a:noFill/>
            <a:miter lim="800000"/>
            <a:headEnd/>
            <a:tailEnd/>
          </a:ln>
        </p:spPr>
        <p:txBody>
          <a:bodyPr wrap="none">
            <a:spAutoFit/>
          </a:bodyPr>
          <a:lstStyle/>
          <a:p>
            <a:r>
              <a:rPr lang="en-US" sz="1800" b="0">
                <a:solidFill>
                  <a:schemeClr val="bg1"/>
                </a:solidFill>
              </a:rPr>
              <a:t>t</a:t>
            </a:r>
            <a:r>
              <a:rPr lang="en-US" sz="1800" b="0" baseline="-25000">
                <a:solidFill>
                  <a:schemeClr val="bg1"/>
                </a:solidFill>
              </a:rPr>
              <a:t>3</a:t>
            </a:r>
          </a:p>
        </p:txBody>
      </p:sp>
      <p:sp>
        <p:nvSpPr>
          <p:cNvPr id="24595" name="Text Box 19"/>
          <p:cNvSpPr txBox="1">
            <a:spLocks noChangeArrowheads="1"/>
          </p:cNvSpPr>
          <p:nvPr/>
        </p:nvSpPr>
        <p:spPr bwMode="auto">
          <a:xfrm>
            <a:off x="1905000" y="4038600"/>
            <a:ext cx="331788" cy="366713"/>
          </a:xfrm>
          <a:prstGeom prst="rect">
            <a:avLst/>
          </a:prstGeom>
          <a:noFill/>
          <a:ln w="9525">
            <a:noFill/>
            <a:miter lim="800000"/>
            <a:headEnd/>
            <a:tailEnd/>
          </a:ln>
        </p:spPr>
        <p:txBody>
          <a:bodyPr wrap="none">
            <a:spAutoFit/>
          </a:bodyPr>
          <a:lstStyle/>
          <a:p>
            <a:r>
              <a:rPr lang="en-US" sz="1800" b="0">
                <a:solidFill>
                  <a:schemeClr val="bg1"/>
                </a:solidFill>
              </a:rPr>
              <a:t>t</a:t>
            </a:r>
            <a:r>
              <a:rPr lang="en-US" sz="1800" b="0" baseline="-25000">
                <a:solidFill>
                  <a:schemeClr val="bg1"/>
                </a:solidFill>
              </a:rPr>
              <a:t>2</a:t>
            </a:r>
          </a:p>
        </p:txBody>
      </p:sp>
      <p:sp>
        <p:nvSpPr>
          <p:cNvPr id="24596" name="Freeform 20"/>
          <p:cNvSpPr>
            <a:spLocks/>
          </p:cNvSpPr>
          <p:nvPr/>
        </p:nvSpPr>
        <p:spPr bwMode="auto">
          <a:xfrm>
            <a:off x="4267200" y="2947988"/>
            <a:ext cx="228600" cy="177800"/>
          </a:xfrm>
          <a:custGeom>
            <a:avLst/>
            <a:gdLst>
              <a:gd name="T0" fmla="*/ 0 w 144"/>
              <a:gd name="T1" fmla="*/ 2147483647 h 112"/>
              <a:gd name="T2" fmla="*/ 2147483647 w 144"/>
              <a:gd name="T3" fmla="*/ 2147483647 h 112"/>
              <a:gd name="T4" fmla="*/ 2147483647 w 144"/>
              <a:gd name="T5" fmla="*/ 2147483647 h 112"/>
              <a:gd name="T6" fmla="*/ 0 60000 65536"/>
              <a:gd name="T7" fmla="*/ 0 60000 65536"/>
              <a:gd name="T8" fmla="*/ 0 60000 65536"/>
              <a:gd name="T9" fmla="*/ 0 w 144"/>
              <a:gd name="T10" fmla="*/ 0 h 112"/>
              <a:gd name="T11" fmla="*/ 144 w 144"/>
              <a:gd name="T12" fmla="*/ 112 h 112"/>
            </a:gdLst>
            <a:ahLst/>
            <a:cxnLst>
              <a:cxn ang="T6">
                <a:pos x="T0" y="T1"/>
              </a:cxn>
              <a:cxn ang="T7">
                <a:pos x="T2" y="T3"/>
              </a:cxn>
              <a:cxn ang="T8">
                <a:pos x="T4" y="T5"/>
              </a:cxn>
            </a:cxnLst>
            <a:rect l="T9" t="T10" r="T11" b="T12"/>
            <a:pathLst>
              <a:path w="144" h="112">
                <a:moveTo>
                  <a:pt x="0" y="16"/>
                </a:moveTo>
                <a:cubicBezTo>
                  <a:pt x="36" y="8"/>
                  <a:pt x="72" y="0"/>
                  <a:pt x="96" y="16"/>
                </a:cubicBezTo>
                <a:cubicBezTo>
                  <a:pt x="120" y="32"/>
                  <a:pt x="136" y="96"/>
                  <a:pt x="144" y="112"/>
                </a:cubicBezTo>
              </a:path>
            </a:pathLst>
          </a:custGeom>
          <a:noFill/>
          <a:ln w="9525">
            <a:solidFill>
              <a:schemeClr val="bg1"/>
            </a:solidFill>
            <a:round/>
            <a:headEnd/>
            <a:tailEnd/>
          </a:ln>
        </p:spPr>
        <p:txBody>
          <a:bodyPr wrap="none" anchor="ctr"/>
          <a:lstStyle/>
          <a:p>
            <a:endParaRPr lang="en-US">
              <a:solidFill>
                <a:schemeClr val="bg1"/>
              </a:solidFill>
            </a:endParaRPr>
          </a:p>
        </p:txBody>
      </p:sp>
      <p:sp>
        <p:nvSpPr>
          <p:cNvPr id="24597" name="Freeform 21"/>
          <p:cNvSpPr>
            <a:spLocks/>
          </p:cNvSpPr>
          <p:nvPr/>
        </p:nvSpPr>
        <p:spPr bwMode="auto">
          <a:xfrm>
            <a:off x="3581400" y="3125788"/>
            <a:ext cx="304800" cy="546100"/>
          </a:xfrm>
          <a:custGeom>
            <a:avLst/>
            <a:gdLst>
              <a:gd name="T0" fmla="*/ 2147483647 w 192"/>
              <a:gd name="T1" fmla="*/ 0 h 344"/>
              <a:gd name="T2" fmla="*/ 2147483647 w 192"/>
              <a:gd name="T3" fmla="*/ 2147483647 h 344"/>
              <a:gd name="T4" fmla="*/ 0 w 192"/>
              <a:gd name="T5" fmla="*/ 2147483647 h 344"/>
              <a:gd name="T6" fmla="*/ 2147483647 w 192"/>
              <a:gd name="T7" fmla="*/ 2147483647 h 344"/>
              <a:gd name="T8" fmla="*/ 2147483647 w 192"/>
              <a:gd name="T9" fmla="*/ 2147483647 h 344"/>
              <a:gd name="T10" fmla="*/ 0 60000 65536"/>
              <a:gd name="T11" fmla="*/ 0 60000 65536"/>
              <a:gd name="T12" fmla="*/ 0 60000 65536"/>
              <a:gd name="T13" fmla="*/ 0 60000 65536"/>
              <a:gd name="T14" fmla="*/ 0 60000 65536"/>
              <a:gd name="T15" fmla="*/ 0 w 192"/>
              <a:gd name="T16" fmla="*/ 0 h 344"/>
              <a:gd name="T17" fmla="*/ 192 w 192"/>
              <a:gd name="T18" fmla="*/ 344 h 344"/>
            </a:gdLst>
            <a:ahLst/>
            <a:cxnLst>
              <a:cxn ang="T10">
                <a:pos x="T0" y="T1"/>
              </a:cxn>
              <a:cxn ang="T11">
                <a:pos x="T2" y="T3"/>
              </a:cxn>
              <a:cxn ang="T12">
                <a:pos x="T4" y="T5"/>
              </a:cxn>
              <a:cxn ang="T13">
                <a:pos x="T6" y="T7"/>
              </a:cxn>
              <a:cxn ang="T14">
                <a:pos x="T8" y="T9"/>
              </a:cxn>
            </a:cxnLst>
            <a:rect l="T15" t="T16" r="T17" b="T18"/>
            <a:pathLst>
              <a:path w="192" h="344">
                <a:moveTo>
                  <a:pt x="144" y="0"/>
                </a:moveTo>
                <a:cubicBezTo>
                  <a:pt x="108" y="12"/>
                  <a:pt x="72" y="24"/>
                  <a:pt x="48" y="48"/>
                </a:cubicBezTo>
                <a:cubicBezTo>
                  <a:pt x="24" y="72"/>
                  <a:pt x="0" y="104"/>
                  <a:pt x="0" y="144"/>
                </a:cubicBezTo>
                <a:cubicBezTo>
                  <a:pt x="0" y="184"/>
                  <a:pt x="16" y="256"/>
                  <a:pt x="48" y="288"/>
                </a:cubicBezTo>
                <a:cubicBezTo>
                  <a:pt x="80" y="320"/>
                  <a:pt x="176" y="344"/>
                  <a:pt x="192" y="336"/>
                </a:cubicBezTo>
              </a:path>
            </a:pathLst>
          </a:custGeom>
          <a:noFill/>
          <a:ln w="9525">
            <a:solidFill>
              <a:schemeClr val="bg1"/>
            </a:solidFill>
            <a:round/>
            <a:headEnd/>
            <a:tailEnd/>
          </a:ln>
        </p:spPr>
        <p:txBody>
          <a:bodyPr wrap="none" anchor="ctr"/>
          <a:lstStyle/>
          <a:p>
            <a:endParaRPr lang="en-US">
              <a:solidFill>
                <a:schemeClr val="bg1"/>
              </a:solidFill>
            </a:endParaRPr>
          </a:p>
        </p:txBody>
      </p:sp>
      <p:sp>
        <p:nvSpPr>
          <p:cNvPr id="24598" name="Text Box 22"/>
          <p:cNvSpPr txBox="1">
            <a:spLocks noChangeArrowheads="1"/>
          </p:cNvSpPr>
          <p:nvPr/>
        </p:nvSpPr>
        <p:spPr bwMode="auto">
          <a:xfrm>
            <a:off x="4419600" y="2744788"/>
            <a:ext cx="274638" cy="336550"/>
          </a:xfrm>
          <a:prstGeom prst="rect">
            <a:avLst/>
          </a:prstGeom>
          <a:noFill/>
          <a:ln w="9525">
            <a:noFill/>
            <a:miter lim="800000"/>
            <a:headEnd/>
            <a:tailEnd/>
          </a:ln>
        </p:spPr>
        <p:txBody>
          <a:bodyPr>
            <a:spAutoFit/>
          </a:bodyPr>
          <a:lstStyle/>
          <a:p>
            <a:r>
              <a:rPr lang="en-US" b="0" i="1">
                <a:solidFill>
                  <a:schemeClr val="bg1"/>
                </a:solidFill>
                <a:latin typeface="Lucida Sans Unicode" pitchFamily="34" charset="0"/>
                <a:cs typeface="Lucida Sans Unicode" pitchFamily="34" charset="0"/>
              </a:rPr>
              <a:t>θ</a:t>
            </a:r>
            <a:endParaRPr lang="en-US" b="0" i="1">
              <a:solidFill>
                <a:schemeClr val="bg1"/>
              </a:solidFill>
              <a:latin typeface="Times New Roman" pitchFamily="18" charset="0"/>
            </a:endParaRPr>
          </a:p>
        </p:txBody>
      </p:sp>
      <p:sp>
        <p:nvSpPr>
          <p:cNvPr id="24599" name="Text Box 23"/>
          <p:cNvSpPr txBox="1">
            <a:spLocks noChangeArrowheads="1"/>
          </p:cNvSpPr>
          <p:nvPr/>
        </p:nvSpPr>
        <p:spPr bwMode="auto">
          <a:xfrm>
            <a:off x="3200400" y="3125788"/>
            <a:ext cx="274638" cy="336550"/>
          </a:xfrm>
          <a:prstGeom prst="rect">
            <a:avLst/>
          </a:prstGeom>
          <a:noFill/>
          <a:ln w="9525">
            <a:noFill/>
            <a:miter lim="800000"/>
            <a:headEnd/>
            <a:tailEnd/>
          </a:ln>
        </p:spPr>
        <p:txBody>
          <a:bodyPr>
            <a:spAutoFit/>
          </a:bodyPr>
          <a:lstStyle/>
          <a:p>
            <a:r>
              <a:rPr lang="en-US" b="0" i="1">
                <a:solidFill>
                  <a:schemeClr val="bg1"/>
                </a:solidFill>
                <a:latin typeface="Lucida Sans Unicode" pitchFamily="34" charset="0"/>
                <a:cs typeface="Lucida Sans Unicode" pitchFamily="34" charset="0"/>
              </a:rPr>
              <a:t>φ</a:t>
            </a:r>
            <a:endParaRPr lang="en-US" b="0" i="1">
              <a:solidFill>
                <a:schemeClr val="bg1"/>
              </a:solidFill>
              <a:latin typeface="Times New Roman" pitchFamily="18" charset="0"/>
            </a:endParaRPr>
          </a:p>
        </p:txBody>
      </p:sp>
      <p:sp>
        <p:nvSpPr>
          <p:cNvPr id="1354776" name="Text Box 24"/>
          <p:cNvSpPr txBox="1">
            <a:spLocks noChangeArrowheads="1"/>
          </p:cNvSpPr>
          <p:nvPr/>
        </p:nvSpPr>
        <p:spPr bwMode="auto">
          <a:xfrm>
            <a:off x="914400" y="5699125"/>
            <a:ext cx="6858000" cy="701675"/>
          </a:xfrm>
          <a:prstGeom prst="rect">
            <a:avLst/>
          </a:prstGeom>
          <a:noFill/>
          <a:ln w="12700">
            <a:noFill/>
            <a:miter lim="800000"/>
            <a:headEnd type="none" w="sm" len="sm"/>
            <a:tailEnd type="none" w="sm" len="sm"/>
          </a:ln>
          <a:effectLst/>
        </p:spPr>
        <p:txBody>
          <a:bodyPr>
            <a:spAutoFit/>
          </a:bodyPr>
          <a:lstStyle/>
          <a:p>
            <a:pPr>
              <a:defRPr/>
            </a:pPr>
            <a:r>
              <a:rPr lang="en-US" sz="2000" b="0" dirty="0">
                <a:solidFill>
                  <a:schemeClr val="bg1"/>
                </a:solidFill>
                <a:latin typeface="Gill Sans"/>
                <a:cs typeface="Gill Sans"/>
              </a:rPr>
              <a:t>Therefore, retrieve documents based on how close the document is to the query (i.e., similarity ~ “closeness”)</a:t>
            </a:r>
          </a:p>
        </p:txBody>
      </p:sp>
    </p:spTree>
    <p:extLst>
      <p:ext uri="{BB962C8B-B14F-4D97-AF65-F5344CB8AC3E}">
        <p14:creationId xmlns:p14="http://schemas.microsoft.com/office/powerpoint/2010/main" val="68623727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p:cNvSpPr>
            <a:spLocks noGrp="1" noChangeArrowheads="1"/>
          </p:cNvSpPr>
          <p:nvPr>
            <p:ph type="title"/>
          </p:nvPr>
        </p:nvSpPr>
        <p:spPr/>
        <p:txBody>
          <a:bodyPr/>
          <a:lstStyle/>
          <a:p>
            <a:r>
              <a:rPr lang="en-US"/>
              <a:t>Similarity Metric</a:t>
            </a:r>
          </a:p>
        </p:txBody>
      </p:sp>
      <p:sp>
        <p:nvSpPr>
          <p:cNvPr id="1355779" name="Rectangle 3"/>
          <p:cNvSpPr>
            <a:spLocks noGrp="1" noChangeArrowheads="1"/>
          </p:cNvSpPr>
          <p:nvPr>
            <p:ph type="body" idx="1"/>
          </p:nvPr>
        </p:nvSpPr>
        <p:spPr/>
        <p:txBody>
          <a:bodyPr/>
          <a:lstStyle/>
          <a:p>
            <a:r>
              <a:rPr lang="en-US" dirty="0" smtClean="0"/>
              <a:t>Use </a:t>
            </a:r>
            <a:r>
              <a:rPr lang="en-US" dirty="0"/>
              <a:t>“angle” between the vectors</a:t>
            </a:r>
            <a:r>
              <a:rPr lang="en-US" dirty="0" smtClean="0"/>
              <a:t>:</a:t>
            </a:r>
          </a:p>
          <a:p>
            <a:endParaRPr lang="en-US" dirty="0" smtClean="0"/>
          </a:p>
          <a:p>
            <a:endParaRPr lang="en-US" dirty="0" smtClean="0"/>
          </a:p>
          <a:p>
            <a:endParaRPr lang="en-US" dirty="0" smtClean="0"/>
          </a:p>
          <a:p>
            <a:endParaRPr lang="en-US" dirty="0" smtClean="0"/>
          </a:p>
          <a:p>
            <a:endParaRPr lang="en-US" dirty="0" smtClean="0"/>
          </a:p>
          <a:p>
            <a:r>
              <a:rPr lang="en-US" dirty="0" smtClean="0"/>
              <a:t>Or, more generally, inner products:</a:t>
            </a:r>
            <a:endParaRPr lang="en-US" dirty="0"/>
          </a:p>
        </p:txBody>
      </p:sp>
      <p:pic>
        <p:nvPicPr>
          <p:cNvPr id="2" name="Picture 1"/>
          <p:cNvPicPr>
            <a:picLocks noChangeAspect="1"/>
          </p:cNvPicPr>
          <p:nvPr/>
        </p:nvPicPr>
        <p:blipFill>
          <a:blip r:embed="rId2"/>
          <a:stretch>
            <a:fillRect/>
          </a:stretch>
        </p:blipFill>
        <p:spPr>
          <a:xfrm>
            <a:off x="1165860" y="1752600"/>
            <a:ext cx="3383280" cy="289560"/>
          </a:xfrm>
          <a:prstGeom prst="rect">
            <a:avLst/>
          </a:prstGeom>
        </p:spPr>
      </p:pic>
      <p:pic>
        <p:nvPicPr>
          <p:cNvPr id="3" name="Picture 2"/>
          <p:cNvPicPr>
            <a:picLocks noChangeAspect="1"/>
          </p:cNvPicPr>
          <p:nvPr/>
        </p:nvPicPr>
        <p:blipFill>
          <a:blip r:embed="rId3"/>
          <a:stretch>
            <a:fillRect/>
          </a:stretch>
        </p:blipFill>
        <p:spPr>
          <a:xfrm>
            <a:off x="1143000" y="2072640"/>
            <a:ext cx="3528060" cy="289560"/>
          </a:xfrm>
          <a:prstGeom prst="rect">
            <a:avLst/>
          </a:prstGeom>
        </p:spPr>
      </p:pic>
      <p:pic>
        <p:nvPicPr>
          <p:cNvPr id="4" name="Picture 3"/>
          <p:cNvPicPr>
            <a:picLocks noChangeAspect="1"/>
          </p:cNvPicPr>
          <p:nvPr/>
        </p:nvPicPr>
        <p:blipFill>
          <a:blip r:embed="rId4"/>
          <a:stretch>
            <a:fillRect/>
          </a:stretch>
        </p:blipFill>
        <p:spPr>
          <a:xfrm>
            <a:off x="1577340" y="2514600"/>
            <a:ext cx="1775460" cy="647700"/>
          </a:xfrm>
          <a:prstGeom prst="rect">
            <a:avLst/>
          </a:prstGeom>
        </p:spPr>
      </p:pic>
      <p:pic>
        <p:nvPicPr>
          <p:cNvPr id="5" name="Picture 4"/>
          <p:cNvPicPr>
            <a:picLocks noChangeAspect="1"/>
          </p:cNvPicPr>
          <p:nvPr/>
        </p:nvPicPr>
        <p:blipFill>
          <a:blip r:embed="rId5"/>
          <a:stretch>
            <a:fillRect/>
          </a:stretch>
        </p:blipFill>
        <p:spPr>
          <a:xfrm>
            <a:off x="1508760" y="3291840"/>
            <a:ext cx="5806440" cy="899160"/>
          </a:xfrm>
          <a:prstGeom prst="rect">
            <a:avLst/>
          </a:prstGeom>
        </p:spPr>
      </p:pic>
      <p:pic>
        <p:nvPicPr>
          <p:cNvPr id="7" name="Picture 6"/>
          <p:cNvPicPr>
            <a:picLocks noChangeAspect="1"/>
          </p:cNvPicPr>
          <p:nvPr/>
        </p:nvPicPr>
        <p:blipFill>
          <a:blip r:embed="rId6"/>
          <a:stretch>
            <a:fillRect/>
          </a:stretch>
        </p:blipFill>
        <p:spPr>
          <a:xfrm>
            <a:off x="1447800" y="4953000"/>
            <a:ext cx="4069080" cy="762000"/>
          </a:xfrm>
          <a:prstGeom prst="rect">
            <a:avLst/>
          </a:prstGeom>
        </p:spPr>
      </p:pic>
    </p:spTree>
    <p:extLst>
      <p:ext uri="{BB962C8B-B14F-4D97-AF65-F5344CB8AC3E}">
        <p14:creationId xmlns:p14="http://schemas.microsoft.com/office/powerpoint/2010/main" val="42836305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57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5577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5779"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Term Weighting</a:t>
            </a:r>
          </a:p>
        </p:txBody>
      </p:sp>
      <p:sp>
        <p:nvSpPr>
          <p:cNvPr id="25603" name="Rectangle 3"/>
          <p:cNvSpPr>
            <a:spLocks noGrp="1" noChangeArrowheads="1"/>
          </p:cNvSpPr>
          <p:nvPr>
            <p:ph type="body" idx="1"/>
          </p:nvPr>
        </p:nvSpPr>
        <p:spPr/>
        <p:txBody>
          <a:bodyPr/>
          <a:lstStyle/>
          <a:p>
            <a:r>
              <a:rPr lang="en-US" smtClean="0"/>
              <a:t>Term weights consist of two components</a:t>
            </a:r>
          </a:p>
          <a:p>
            <a:pPr lvl="1"/>
            <a:r>
              <a:rPr lang="en-US" smtClean="0"/>
              <a:t>Local: how important is the term in this document?</a:t>
            </a:r>
          </a:p>
          <a:p>
            <a:pPr lvl="1"/>
            <a:r>
              <a:rPr lang="en-US" smtClean="0"/>
              <a:t>Global: how important is the term in the collection? </a:t>
            </a:r>
          </a:p>
          <a:p>
            <a:r>
              <a:rPr lang="en-US" smtClean="0"/>
              <a:t>Here’s the intuition:</a:t>
            </a:r>
          </a:p>
          <a:p>
            <a:pPr lvl="1"/>
            <a:r>
              <a:rPr lang="en-US" smtClean="0"/>
              <a:t>Terms that appear often in a document should get high weights</a:t>
            </a:r>
          </a:p>
          <a:p>
            <a:pPr lvl="1"/>
            <a:r>
              <a:rPr lang="en-US" smtClean="0"/>
              <a:t>Terms that appear in many documents should get low weights</a:t>
            </a:r>
          </a:p>
          <a:p>
            <a:r>
              <a:rPr lang="en-US" smtClean="0"/>
              <a:t>How do we capture this mathematically?</a:t>
            </a:r>
          </a:p>
          <a:p>
            <a:pPr lvl="1"/>
            <a:r>
              <a:rPr lang="en-US" smtClean="0"/>
              <a:t>Term frequency (local)</a:t>
            </a:r>
          </a:p>
          <a:p>
            <a:pPr lvl="1"/>
            <a:r>
              <a:rPr lang="en-US" smtClean="0"/>
              <a:t>Inverse document frequency (global)</a:t>
            </a:r>
          </a:p>
        </p:txBody>
      </p:sp>
    </p:spTree>
    <p:extLst>
      <p:ext uri="{BB962C8B-B14F-4D97-AF65-F5344CB8AC3E}">
        <p14:creationId xmlns:p14="http://schemas.microsoft.com/office/powerpoint/2010/main" val="39951228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205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2058" name="Rectangle 8"/>
          <p:cNvSpPr>
            <a:spLocks noGrp="1" noChangeArrowheads="1"/>
          </p:cNvSpPr>
          <p:nvPr>
            <p:ph type="title"/>
          </p:nvPr>
        </p:nvSpPr>
        <p:spPr/>
        <p:txBody>
          <a:bodyPr/>
          <a:lstStyle/>
          <a:p>
            <a:r>
              <a:rPr lang="en-US" smtClean="0"/>
              <a:t>TF.IDF Term Weighting</a:t>
            </a:r>
          </a:p>
        </p:txBody>
      </p:sp>
      <p:graphicFrame>
        <p:nvGraphicFramePr>
          <p:cNvPr id="2050" name="Object 2">
            <a:hlinkClick r:id="" action="ppaction://ole?verb=0"/>
          </p:cNvPr>
          <p:cNvGraphicFramePr>
            <a:graphicFrameLocks/>
          </p:cNvGraphicFramePr>
          <p:nvPr/>
        </p:nvGraphicFramePr>
        <p:xfrm>
          <a:off x="1847850" y="1905000"/>
          <a:ext cx="2266950" cy="889000"/>
        </p:xfrm>
        <a:graphic>
          <a:graphicData uri="http://schemas.openxmlformats.org/presentationml/2006/ole">
            <mc:AlternateContent xmlns:mc="http://schemas.openxmlformats.org/markup-compatibility/2006">
              <mc:Choice xmlns:v="urn:schemas-microsoft-com:vml" Requires="v">
                <p:oleObj spid="_x0000_s10829" name="Equation" r:id="rId4" imgW="1091880" imgH="431640" progId="Equation.3">
                  <p:embed/>
                </p:oleObj>
              </mc:Choice>
              <mc:Fallback>
                <p:oleObj name="Equation" r:id="rId4" imgW="1091880" imgH="43164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1905000"/>
                        <a:ext cx="226695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1" name="Object 3">
            <a:hlinkClick r:id="" action="ppaction://ole?verb=0"/>
          </p:cNvPr>
          <p:cNvGraphicFramePr>
            <a:graphicFrameLocks/>
          </p:cNvGraphicFramePr>
          <p:nvPr>
            <p:extLst>
              <p:ext uri="{D42A27DB-BD31-4B8C-83A1-F6EECF244321}">
                <p14:modId xmlns:p14="http://schemas.microsoft.com/office/powerpoint/2010/main" val="1265649059"/>
              </p:ext>
            </p:extLst>
          </p:nvPr>
        </p:nvGraphicFramePr>
        <p:xfrm>
          <a:off x="2324100" y="2817813"/>
          <a:ext cx="606425" cy="496887"/>
        </p:xfrm>
        <a:graphic>
          <a:graphicData uri="http://schemas.openxmlformats.org/presentationml/2006/ole">
            <mc:AlternateContent xmlns:mc="http://schemas.openxmlformats.org/markup-compatibility/2006">
              <mc:Choice xmlns:v="urn:schemas-microsoft-com:vml" Requires="v">
                <p:oleObj spid="_x0000_s10830" name="Equation" r:id="rId6" imgW="291960" imgH="241200" progId="Equation.3">
                  <p:embed/>
                </p:oleObj>
              </mc:Choice>
              <mc:Fallback>
                <p:oleObj name="Equation" r:id="rId6" imgW="291960" imgH="2412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4100" y="2817813"/>
                        <a:ext cx="60642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2" name="Object 4">
            <a:hlinkClick r:id="" action="ppaction://ole?verb=0"/>
          </p:cNvPr>
          <p:cNvGraphicFramePr>
            <a:graphicFrameLocks/>
          </p:cNvGraphicFramePr>
          <p:nvPr>
            <p:extLst>
              <p:ext uri="{D42A27DB-BD31-4B8C-83A1-F6EECF244321}">
                <p14:modId xmlns:p14="http://schemas.microsoft.com/office/powerpoint/2010/main" val="3049438237"/>
              </p:ext>
            </p:extLst>
          </p:nvPr>
        </p:nvGraphicFramePr>
        <p:xfrm>
          <a:off x="2363788" y="3427413"/>
          <a:ext cx="527050" cy="496887"/>
        </p:xfrm>
        <a:graphic>
          <a:graphicData uri="http://schemas.openxmlformats.org/presentationml/2006/ole">
            <mc:AlternateContent xmlns:mc="http://schemas.openxmlformats.org/markup-compatibility/2006">
              <mc:Choice xmlns:v="urn:schemas-microsoft-com:vml" Requires="v">
                <p:oleObj spid="_x0000_s10831" name="Equation" r:id="rId8" imgW="253800" imgH="241200" progId="Equation.3">
                  <p:embed/>
                </p:oleObj>
              </mc:Choice>
              <mc:Fallback>
                <p:oleObj name="Equation" r:id="rId8" imgW="253800" imgH="24120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3788" y="3427413"/>
                        <a:ext cx="527050"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3" name="Object 5">
            <a:hlinkClick r:id="" action="ppaction://ole?verb=0"/>
          </p:cNvPr>
          <p:cNvGraphicFramePr>
            <a:graphicFrameLocks/>
          </p:cNvGraphicFramePr>
          <p:nvPr>
            <p:extLst>
              <p:ext uri="{D42A27DB-BD31-4B8C-83A1-F6EECF244321}">
                <p14:modId xmlns:p14="http://schemas.microsoft.com/office/powerpoint/2010/main" val="4262666319"/>
              </p:ext>
            </p:extLst>
          </p:nvPr>
        </p:nvGraphicFramePr>
        <p:xfrm>
          <a:off x="2441575" y="4070350"/>
          <a:ext cx="369888" cy="365125"/>
        </p:xfrm>
        <a:graphic>
          <a:graphicData uri="http://schemas.openxmlformats.org/presentationml/2006/ole">
            <mc:AlternateContent xmlns:mc="http://schemas.openxmlformats.org/markup-compatibility/2006">
              <mc:Choice xmlns:v="urn:schemas-microsoft-com:vml" Requires="v">
                <p:oleObj spid="_x0000_s10832" name="Equation" r:id="rId10" imgW="177480" imgH="177480" progId="Equation.3">
                  <p:embed/>
                </p:oleObj>
              </mc:Choice>
              <mc:Fallback>
                <p:oleObj name="Equation" r:id="rId10" imgW="177480" imgH="17748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41575" y="4070350"/>
                        <a:ext cx="36988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4" name="Object 6">
            <a:hlinkClick r:id="" action="ppaction://ole?verb=0"/>
          </p:cNvPr>
          <p:cNvGraphicFramePr>
            <a:graphicFrameLocks/>
          </p:cNvGraphicFramePr>
          <p:nvPr>
            <p:extLst>
              <p:ext uri="{D42A27DB-BD31-4B8C-83A1-F6EECF244321}">
                <p14:modId xmlns:p14="http://schemas.microsoft.com/office/powerpoint/2010/main" val="2231430831"/>
              </p:ext>
            </p:extLst>
          </p:nvPr>
        </p:nvGraphicFramePr>
        <p:xfrm>
          <a:off x="2468563" y="4603750"/>
          <a:ext cx="317500" cy="471488"/>
        </p:xfrm>
        <a:graphic>
          <a:graphicData uri="http://schemas.openxmlformats.org/presentationml/2006/ole">
            <mc:AlternateContent xmlns:mc="http://schemas.openxmlformats.org/markup-compatibility/2006">
              <mc:Choice xmlns:v="urn:schemas-microsoft-com:vml" Requires="v">
                <p:oleObj spid="_x0000_s10833" name="Equation" r:id="rId12" imgW="152280" imgH="228600" progId="Equation.3">
                  <p:embed/>
                </p:oleObj>
              </mc:Choice>
              <mc:Fallback>
                <p:oleObj name="Equation" r:id="rId12" imgW="152280" imgH="228600"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68563" y="4603750"/>
                        <a:ext cx="317500"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059" name="Text Box 14"/>
          <p:cNvSpPr txBox="1">
            <a:spLocks noChangeArrowheads="1"/>
          </p:cNvSpPr>
          <p:nvPr/>
        </p:nvSpPr>
        <p:spPr bwMode="auto">
          <a:xfrm>
            <a:off x="2973388" y="2895600"/>
            <a:ext cx="3902781"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weight assigned to term </a:t>
            </a:r>
            <a:r>
              <a:rPr lang="en-US" sz="1800" b="0" i="1">
                <a:solidFill>
                  <a:schemeClr val="bg2"/>
                </a:solidFill>
                <a:latin typeface="Gill Sans"/>
                <a:cs typeface="Gill Sans"/>
              </a:rPr>
              <a:t>i</a:t>
            </a:r>
            <a:r>
              <a:rPr lang="en-US" sz="1800" b="0">
                <a:solidFill>
                  <a:schemeClr val="bg2"/>
                </a:solidFill>
                <a:latin typeface="Gill Sans"/>
                <a:cs typeface="Gill Sans"/>
              </a:rPr>
              <a:t> in document </a:t>
            </a:r>
            <a:r>
              <a:rPr lang="en-US" sz="1800" b="0" i="1">
                <a:solidFill>
                  <a:schemeClr val="bg2"/>
                </a:solidFill>
                <a:latin typeface="Gill Sans"/>
                <a:cs typeface="Gill Sans"/>
              </a:rPr>
              <a:t>j</a:t>
            </a:r>
          </a:p>
        </p:txBody>
      </p:sp>
      <p:sp>
        <p:nvSpPr>
          <p:cNvPr id="2060" name="Text Box 16"/>
          <p:cNvSpPr txBox="1">
            <a:spLocks noChangeArrowheads="1"/>
          </p:cNvSpPr>
          <p:nvPr/>
        </p:nvSpPr>
        <p:spPr bwMode="auto">
          <a:xfrm>
            <a:off x="2973388" y="3505200"/>
            <a:ext cx="4533062"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number of occurrence of term </a:t>
            </a:r>
            <a:r>
              <a:rPr lang="en-US" sz="1800" b="0" i="1">
                <a:solidFill>
                  <a:schemeClr val="bg2"/>
                </a:solidFill>
                <a:latin typeface="Gill Sans"/>
                <a:cs typeface="Gill Sans"/>
              </a:rPr>
              <a:t>i</a:t>
            </a:r>
            <a:r>
              <a:rPr lang="en-US" sz="1800" b="0">
                <a:solidFill>
                  <a:schemeClr val="bg2"/>
                </a:solidFill>
                <a:latin typeface="Gill Sans"/>
                <a:cs typeface="Gill Sans"/>
              </a:rPr>
              <a:t> in document </a:t>
            </a:r>
            <a:r>
              <a:rPr lang="en-US" sz="1800" b="0" i="1">
                <a:solidFill>
                  <a:schemeClr val="bg2"/>
                </a:solidFill>
                <a:latin typeface="Gill Sans"/>
                <a:cs typeface="Gill Sans"/>
              </a:rPr>
              <a:t>j</a:t>
            </a:r>
          </a:p>
        </p:txBody>
      </p:sp>
      <p:sp>
        <p:nvSpPr>
          <p:cNvPr id="2061" name="Text Box 17"/>
          <p:cNvSpPr txBox="1">
            <a:spLocks noChangeArrowheads="1"/>
          </p:cNvSpPr>
          <p:nvPr/>
        </p:nvSpPr>
        <p:spPr bwMode="auto">
          <a:xfrm>
            <a:off x="2973388" y="4070350"/>
            <a:ext cx="4104647"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number of documents in entire collection</a:t>
            </a:r>
            <a:endParaRPr lang="en-US" sz="1800" b="0" i="1">
              <a:solidFill>
                <a:schemeClr val="bg2"/>
              </a:solidFill>
              <a:latin typeface="Gill Sans"/>
              <a:cs typeface="Gill Sans"/>
            </a:endParaRPr>
          </a:p>
        </p:txBody>
      </p:sp>
      <p:sp>
        <p:nvSpPr>
          <p:cNvPr id="2062" name="Text Box 18"/>
          <p:cNvSpPr txBox="1">
            <a:spLocks noChangeArrowheads="1"/>
          </p:cNvSpPr>
          <p:nvPr/>
        </p:nvSpPr>
        <p:spPr bwMode="auto">
          <a:xfrm>
            <a:off x="2973388" y="4648200"/>
            <a:ext cx="3385324"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number of documents with term </a:t>
            </a:r>
            <a:r>
              <a:rPr lang="en-US" sz="1800" b="0" i="1">
                <a:solidFill>
                  <a:schemeClr val="bg2"/>
                </a:solidFill>
                <a:latin typeface="Gill Sans"/>
                <a:cs typeface="Gill Sans"/>
              </a:rPr>
              <a:t>i</a:t>
            </a:r>
          </a:p>
        </p:txBody>
      </p:sp>
    </p:spTree>
    <p:extLst>
      <p:ext uri="{BB962C8B-B14F-4D97-AF65-F5344CB8AC3E}">
        <p14:creationId xmlns:p14="http://schemas.microsoft.com/office/powerpoint/2010/main" val="143907713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7"/>
          <p:cNvSpPr>
            <a:spLocks noChangeArrowheads="1"/>
          </p:cNvSpPr>
          <p:nvPr/>
        </p:nvSpPr>
        <p:spPr bwMode="auto">
          <a:xfrm>
            <a:off x="7973568"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0" name="Rectangle 6"/>
          <p:cNvSpPr>
            <a:spLocks noChangeArrowheads="1"/>
          </p:cNvSpPr>
          <p:nvPr/>
        </p:nvSpPr>
        <p:spPr bwMode="auto">
          <a:xfrm>
            <a:off x="7239000" y="2992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1" name="Rectangle 7"/>
          <p:cNvSpPr>
            <a:spLocks noChangeArrowheads="1"/>
          </p:cNvSpPr>
          <p:nvPr/>
        </p:nvSpPr>
        <p:spPr bwMode="auto">
          <a:xfrm>
            <a:off x="7239000" y="3373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2" name="Rectangle 8"/>
          <p:cNvSpPr>
            <a:spLocks noChangeArrowheads="1"/>
          </p:cNvSpPr>
          <p:nvPr/>
        </p:nvSpPr>
        <p:spPr bwMode="auto">
          <a:xfrm>
            <a:off x="7239000"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3" name="Rectangle 10"/>
          <p:cNvSpPr>
            <a:spLocks noChangeArrowheads="1"/>
          </p:cNvSpPr>
          <p:nvPr/>
        </p:nvSpPr>
        <p:spPr bwMode="auto">
          <a:xfrm>
            <a:off x="7239000" y="4516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4" name="Rectangle 16"/>
          <p:cNvSpPr>
            <a:spLocks noChangeArrowheads="1"/>
          </p:cNvSpPr>
          <p:nvPr/>
        </p:nvSpPr>
        <p:spPr bwMode="auto">
          <a:xfrm>
            <a:off x="7239000" y="4135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5" name="Rectangle 18"/>
          <p:cNvSpPr>
            <a:spLocks noChangeArrowheads="1"/>
          </p:cNvSpPr>
          <p:nvPr/>
        </p:nvSpPr>
        <p:spPr bwMode="auto">
          <a:xfrm>
            <a:off x="7239000" y="4897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6" name="Rectangle 19"/>
          <p:cNvSpPr>
            <a:spLocks noChangeArrowheads="1"/>
          </p:cNvSpPr>
          <p:nvPr/>
        </p:nvSpPr>
        <p:spPr bwMode="auto">
          <a:xfrm>
            <a:off x="7239000" y="2613025"/>
            <a:ext cx="284163" cy="300038"/>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7" name="Rectangle 34"/>
          <p:cNvSpPr>
            <a:spLocks noChangeArrowheads="1"/>
          </p:cNvSpPr>
          <p:nvPr/>
        </p:nvSpPr>
        <p:spPr bwMode="auto">
          <a:xfrm>
            <a:off x="7239000" y="5278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8" name="Rectangle 34"/>
          <p:cNvSpPr>
            <a:spLocks noChangeArrowheads="1"/>
          </p:cNvSpPr>
          <p:nvPr/>
        </p:nvSpPr>
        <p:spPr bwMode="auto">
          <a:xfrm>
            <a:off x="7239000" y="5659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9" name="Rectangle 34"/>
          <p:cNvSpPr>
            <a:spLocks noChangeArrowheads="1"/>
          </p:cNvSpPr>
          <p:nvPr/>
        </p:nvSpPr>
        <p:spPr bwMode="auto">
          <a:xfrm>
            <a:off x="7246938" y="6040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 name="Title 3"/>
          <p:cNvSpPr>
            <a:spLocks noGrp="1"/>
          </p:cNvSpPr>
          <p:nvPr>
            <p:ph type="title"/>
          </p:nvPr>
        </p:nvSpPr>
        <p:spPr/>
        <p:txBody>
          <a:bodyPr/>
          <a:lstStyle/>
          <a:p>
            <a:r>
              <a:rPr lang="en-US" dirty="0" smtClean="0"/>
              <a:t>Inverted Index: TF.IDF</a:t>
            </a:r>
            <a:endParaRPr lang="en-US" dirty="0"/>
          </a:p>
        </p:txBody>
      </p:sp>
      <p:sp>
        <p:nvSpPr>
          <p:cNvPr id="14" name="Rectangle 5"/>
          <p:cNvSpPr>
            <a:spLocks noChangeArrowheads="1"/>
          </p:cNvSpPr>
          <p:nvPr/>
        </p:nvSpPr>
        <p:spPr bwMode="auto">
          <a:xfrm>
            <a:off x="20113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5" name="Rectangle 6"/>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6" name="Rectangle 7"/>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7" name="Rectangle 8"/>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 name="Rectangle 9"/>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9" name="Rectangle 10"/>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0" name="Rectangle 11"/>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2"/>
          <p:cNvSpPr>
            <a:spLocks noChangeArrowheads="1"/>
          </p:cNvSpPr>
          <p:nvPr/>
        </p:nvSpPr>
        <p:spPr bwMode="auto">
          <a:xfrm>
            <a:off x="23161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2" name="Rectangle 13"/>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3" name="Rectangle 14"/>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4" name="Rectangle 15"/>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25" name="Rectangle 16"/>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6" name="Rectangle 17"/>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7" name="Rectangle 18"/>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9"/>
          <p:cNvSpPr>
            <a:spLocks noChangeArrowheads="1"/>
          </p:cNvSpPr>
          <p:nvPr/>
        </p:nvSpPr>
        <p:spPr bwMode="auto">
          <a:xfrm>
            <a:off x="26209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9" name="Rectangle 20"/>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0" name="Rectangle 21"/>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2"/>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2" name="Rectangle 23"/>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3" name="Rectangle 24"/>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5"/>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5" name="Rectangle 34"/>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6" name="Rectangle 35"/>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7" name="Rectangle 36"/>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8" name="Rectangle 37"/>
          <p:cNvSpPr>
            <a:spLocks noChangeArrowheads="1"/>
          </p:cNvSpPr>
          <p:nvPr/>
        </p:nvSpPr>
        <p:spPr bwMode="auto">
          <a:xfrm>
            <a:off x="1990725"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39" name="Rectangle 38"/>
          <p:cNvSpPr>
            <a:spLocks noChangeArrowheads="1"/>
          </p:cNvSpPr>
          <p:nvPr/>
        </p:nvSpPr>
        <p:spPr bwMode="auto">
          <a:xfrm>
            <a:off x="23352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0" name="Rectangle 39"/>
          <p:cNvSpPr>
            <a:spLocks noChangeArrowheads="1"/>
          </p:cNvSpPr>
          <p:nvPr/>
        </p:nvSpPr>
        <p:spPr bwMode="auto">
          <a:xfrm>
            <a:off x="26400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1" name="Rectangle 40"/>
          <p:cNvSpPr>
            <a:spLocks noChangeArrowheads="1"/>
          </p:cNvSpPr>
          <p:nvPr/>
        </p:nvSpPr>
        <p:spPr bwMode="auto">
          <a:xfrm>
            <a:off x="29257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2" name="Rectangle 41"/>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3" name="Rectangle 42"/>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5" name="Rectangle 44"/>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9" name="Rectangle 48"/>
          <p:cNvSpPr>
            <a:spLocks noChangeArrowheads="1"/>
          </p:cNvSpPr>
          <p:nvPr/>
        </p:nvSpPr>
        <p:spPr bwMode="auto">
          <a:xfrm>
            <a:off x="29448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0" name="Rectangle 85"/>
          <p:cNvSpPr>
            <a:spLocks noChangeArrowheads="1"/>
          </p:cNvSpPr>
          <p:nvPr/>
        </p:nvSpPr>
        <p:spPr bwMode="auto">
          <a:xfrm>
            <a:off x="3265488" y="2609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1" name="Rectangle 86"/>
          <p:cNvSpPr>
            <a:spLocks noChangeArrowheads="1"/>
          </p:cNvSpPr>
          <p:nvPr/>
        </p:nvSpPr>
        <p:spPr bwMode="auto">
          <a:xfrm>
            <a:off x="3265488" y="2990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2" name="Rectangle 87"/>
          <p:cNvSpPr>
            <a:spLocks noChangeArrowheads="1"/>
          </p:cNvSpPr>
          <p:nvPr/>
        </p:nvSpPr>
        <p:spPr bwMode="auto">
          <a:xfrm>
            <a:off x="3265488" y="3371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3" name="Rectangle 88"/>
          <p:cNvSpPr>
            <a:spLocks noChangeArrowheads="1"/>
          </p:cNvSpPr>
          <p:nvPr/>
        </p:nvSpPr>
        <p:spPr bwMode="auto">
          <a:xfrm>
            <a:off x="3265488" y="4895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4" name="Rectangle 89"/>
          <p:cNvSpPr>
            <a:spLocks noChangeArrowheads="1"/>
          </p:cNvSpPr>
          <p:nvPr/>
        </p:nvSpPr>
        <p:spPr bwMode="auto">
          <a:xfrm>
            <a:off x="3265488" y="4133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5" name="Rectangle 90"/>
          <p:cNvSpPr>
            <a:spLocks noChangeArrowheads="1"/>
          </p:cNvSpPr>
          <p:nvPr/>
        </p:nvSpPr>
        <p:spPr bwMode="auto">
          <a:xfrm>
            <a:off x="3265488" y="4514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6" name="Rectangle 91"/>
          <p:cNvSpPr>
            <a:spLocks noChangeArrowheads="1"/>
          </p:cNvSpPr>
          <p:nvPr/>
        </p:nvSpPr>
        <p:spPr bwMode="auto">
          <a:xfrm>
            <a:off x="3265488" y="3752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57" name="Rectangle 92"/>
          <p:cNvSpPr>
            <a:spLocks noChangeArrowheads="1"/>
          </p:cNvSpPr>
          <p:nvPr/>
        </p:nvSpPr>
        <p:spPr bwMode="auto">
          <a:xfrm>
            <a:off x="3265488" y="5276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8" name="Text Box 99"/>
          <p:cNvSpPr txBox="1">
            <a:spLocks noChangeArrowheads="1"/>
          </p:cNvSpPr>
          <p:nvPr/>
        </p:nvSpPr>
        <p:spPr bwMode="auto">
          <a:xfrm>
            <a:off x="2447925" y="1905000"/>
            <a:ext cx="358592" cy="369332"/>
          </a:xfrm>
          <a:prstGeom prst="rect">
            <a:avLst/>
          </a:prstGeom>
          <a:noFill/>
          <a:ln w="9525">
            <a:noFill/>
            <a:miter lim="800000"/>
            <a:headEnd/>
            <a:tailEnd/>
          </a:ln>
        </p:spPr>
        <p:txBody>
          <a:bodyPr wrap="none">
            <a:spAutoFit/>
          </a:bodyPr>
          <a:lstStyle/>
          <a:p>
            <a:r>
              <a:rPr lang="en-US" sz="1800" b="0" i="1" dirty="0" err="1">
                <a:solidFill>
                  <a:schemeClr val="bg1"/>
                </a:solidFill>
                <a:latin typeface="Gill Sans"/>
                <a:cs typeface="Gill Sans"/>
              </a:rPr>
              <a:t>tf</a:t>
            </a:r>
            <a:endParaRPr lang="en-US" sz="1800" b="0" i="1" dirty="0">
              <a:solidFill>
                <a:schemeClr val="bg1"/>
              </a:solidFill>
              <a:latin typeface="Gill Sans"/>
              <a:cs typeface="Gill Sans"/>
            </a:endParaRPr>
          </a:p>
        </p:txBody>
      </p:sp>
      <p:sp>
        <p:nvSpPr>
          <p:cNvPr id="59" name="Text Box 101"/>
          <p:cNvSpPr txBox="1">
            <a:spLocks noChangeArrowheads="1"/>
          </p:cNvSpPr>
          <p:nvPr/>
        </p:nvSpPr>
        <p:spPr bwMode="auto">
          <a:xfrm>
            <a:off x="3200400" y="2209800"/>
            <a:ext cx="397064" cy="369332"/>
          </a:xfrm>
          <a:prstGeom prst="rect">
            <a:avLst/>
          </a:prstGeom>
          <a:noFill/>
          <a:ln w="9525">
            <a:noFill/>
            <a:miter lim="800000"/>
            <a:headEnd/>
            <a:tailEnd/>
          </a:ln>
        </p:spPr>
        <p:txBody>
          <a:bodyPr wrap="none">
            <a:spAutoFit/>
          </a:bodyPr>
          <a:lstStyle/>
          <a:p>
            <a:r>
              <a:rPr lang="en-US" sz="1800" b="0" i="1" dirty="0" err="1" smtClean="0">
                <a:solidFill>
                  <a:schemeClr val="bg1"/>
                </a:solidFill>
                <a:latin typeface="Gill Sans"/>
                <a:cs typeface="Gill Sans"/>
              </a:rPr>
              <a:t>df</a:t>
            </a:r>
            <a:endParaRPr lang="en-US" sz="1800" b="0" i="1" dirty="0">
              <a:solidFill>
                <a:schemeClr val="bg1"/>
              </a:solidFill>
              <a:latin typeface="Gill Sans"/>
              <a:cs typeface="Gill Sans"/>
            </a:endParaRPr>
          </a:p>
        </p:txBody>
      </p:sp>
      <p:sp>
        <p:nvSpPr>
          <p:cNvPr id="60" name="Rectangle 19"/>
          <p:cNvSpPr>
            <a:spLocks noChangeArrowheads="1"/>
          </p:cNvSpPr>
          <p:nvPr/>
        </p:nvSpPr>
        <p:spPr bwMode="auto">
          <a:xfrm>
            <a:off x="838200" y="2613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61"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62"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63"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64"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65"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66"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79" name="Rectangle 85"/>
          <p:cNvSpPr>
            <a:spLocks noChangeArrowheads="1"/>
          </p:cNvSpPr>
          <p:nvPr/>
        </p:nvSpPr>
        <p:spPr bwMode="black">
          <a:xfrm>
            <a:off x="6501606" y="2609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0" name="Rectangle 86"/>
          <p:cNvSpPr>
            <a:spLocks noChangeArrowheads="1"/>
          </p:cNvSpPr>
          <p:nvPr/>
        </p:nvSpPr>
        <p:spPr bwMode="black">
          <a:xfrm>
            <a:off x="6501606" y="2990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1" name="Rectangle 87"/>
          <p:cNvSpPr>
            <a:spLocks noChangeArrowheads="1"/>
          </p:cNvSpPr>
          <p:nvPr/>
        </p:nvSpPr>
        <p:spPr bwMode="black">
          <a:xfrm>
            <a:off x="6501606" y="3371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2" name="Rectangle 88"/>
          <p:cNvSpPr>
            <a:spLocks noChangeArrowheads="1"/>
          </p:cNvSpPr>
          <p:nvPr/>
        </p:nvSpPr>
        <p:spPr bwMode="black">
          <a:xfrm>
            <a:off x="6501606" y="4895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3" name="Rectangle 89"/>
          <p:cNvSpPr>
            <a:spLocks noChangeArrowheads="1"/>
          </p:cNvSpPr>
          <p:nvPr/>
        </p:nvSpPr>
        <p:spPr bwMode="black">
          <a:xfrm>
            <a:off x="6501606" y="4133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4" name="Rectangle 90"/>
          <p:cNvSpPr>
            <a:spLocks noChangeArrowheads="1"/>
          </p:cNvSpPr>
          <p:nvPr/>
        </p:nvSpPr>
        <p:spPr bwMode="black">
          <a:xfrm>
            <a:off x="6501606" y="4514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5" name="Rectangle 91"/>
          <p:cNvSpPr>
            <a:spLocks noChangeArrowheads="1"/>
          </p:cNvSpPr>
          <p:nvPr/>
        </p:nvSpPr>
        <p:spPr bwMode="black">
          <a:xfrm>
            <a:off x="6501606" y="3752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86" name="Rectangle 92"/>
          <p:cNvSpPr>
            <a:spLocks noChangeArrowheads="1"/>
          </p:cNvSpPr>
          <p:nvPr/>
        </p:nvSpPr>
        <p:spPr bwMode="black">
          <a:xfrm>
            <a:off x="6501606" y="5276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7" name="Rectangle 19"/>
          <p:cNvSpPr>
            <a:spLocks noChangeArrowheads="1"/>
          </p:cNvSpPr>
          <p:nvPr/>
        </p:nvSpPr>
        <p:spPr bwMode="auto">
          <a:xfrm>
            <a:off x="5194299" y="2613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88"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89" name="Rectangle 19"/>
          <p:cNvSpPr>
            <a:spLocks noChangeArrowheads="1"/>
          </p:cNvSpPr>
          <p:nvPr/>
        </p:nvSpPr>
        <p:spPr bwMode="auto">
          <a:xfrm>
            <a:off x="5194299" y="3373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90" name="Rectangle 19"/>
          <p:cNvSpPr>
            <a:spLocks noChangeArrowheads="1"/>
          </p:cNvSpPr>
          <p:nvPr/>
        </p:nvSpPr>
        <p:spPr bwMode="auto">
          <a:xfrm>
            <a:off x="5194299" y="375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91"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92"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93"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94"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cxnSp>
        <p:nvCxnSpPr>
          <p:cNvPr id="103" name="Straight Arrow Connector 227"/>
          <p:cNvCxnSpPr>
            <a:cxnSpLocks noChangeShapeType="1"/>
            <a:stCxn id="87" idx="3"/>
            <a:endCxn id="79" idx="1"/>
          </p:cNvCxnSpPr>
          <p:nvPr/>
        </p:nvCxnSpPr>
        <p:spPr bwMode="auto">
          <a:xfrm flipV="1">
            <a:off x="6345237" y="2762456"/>
            <a:ext cx="156369"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4" name="Straight Arrow Connector 228"/>
          <p:cNvCxnSpPr>
            <a:cxnSpLocks noChangeShapeType="1"/>
            <a:stCxn id="79" idx="3"/>
            <a:endCxn id="163" idx="1"/>
          </p:cNvCxnSpPr>
          <p:nvPr/>
        </p:nvCxnSpPr>
        <p:spPr bwMode="auto">
          <a:xfrm>
            <a:off x="6783736" y="2762456"/>
            <a:ext cx="169165"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80" idx="1"/>
          </p:cNvCxnSpPr>
          <p:nvPr/>
        </p:nvCxnSpPr>
        <p:spPr bwMode="auto">
          <a:xfrm>
            <a:off x="6345237" y="3142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6" name="Straight Arrow Connector 232"/>
          <p:cNvCxnSpPr>
            <a:cxnSpLocks noChangeShapeType="1"/>
            <a:stCxn id="80" idx="3"/>
            <a:endCxn id="157" idx="1"/>
          </p:cNvCxnSpPr>
          <p:nvPr/>
        </p:nvCxnSpPr>
        <p:spPr bwMode="auto">
          <a:xfrm flipV="1">
            <a:off x="6783736" y="3142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81" idx="1"/>
          </p:cNvCxnSpPr>
          <p:nvPr/>
        </p:nvCxnSpPr>
        <p:spPr bwMode="auto">
          <a:xfrm>
            <a:off x="6345237" y="3523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8" name="Straight Arrow Connector 234"/>
          <p:cNvCxnSpPr>
            <a:cxnSpLocks noChangeShapeType="1"/>
            <a:stCxn id="81" idx="3"/>
            <a:endCxn id="158" idx="1"/>
          </p:cNvCxnSpPr>
          <p:nvPr/>
        </p:nvCxnSpPr>
        <p:spPr bwMode="auto">
          <a:xfrm flipV="1">
            <a:off x="6783736" y="3523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85" idx="1"/>
          </p:cNvCxnSpPr>
          <p:nvPr/>
        </p:nvCxnSpPr>
        <p:spPr bwMode="auto">
          <a:xfrm flipV="1">
            <a:off x="6345237" y="3905456"/>
            <a:ext cx="156369" cy="1"/>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0" name="Straight Arrow Connector 236"/>
          <p:cNvCxnSpPr>
            <a:cxnSpLocks noChangeShapeType="1"/>
            <a:stCxn id="85" idx="3"/>
            <a:endCxn id="159" idx="1"/>
          </p:cNvCxnSpPr>
          <p:nvPr/>
        </p:nvCxnSpPr>
        <p:spPr bwMode="auto">
          <a:xfrm>
            <a:off x="6783736" y="3905456"/>
            <a:ext cx="169165" cy="58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83" idx="1"/>
          </p:cNvCxnSpPr>
          <p:nvPr/>
        </p:nvCxnSpPr>
        <p:spPr bwMode="auto">
          <a:xfrm>
            <a:off x="6345237" y="4285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2" name="Straight Arrow Connector 238"/>
          <p:cNvCxnSpPr>
            <a:cxnSpLocks noChangeShapeType="1"/>
            <a:stCxn id="83" idx="3"/>
            <a:endCxn id="161" idx="1"/>
          </p:cNvCxnSpPr>
          <p:nvPr/>
        </p:nvCxnSpPr>
        <p:spPr bwMode="auto">
          <a:xfrm flipV="1">
            <a:off x="6783736" y="4285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84" idx="1"/>
          </p:cNvCxnSpPr>
          <p:nvPr/>
        </p:nvCxnSpPr>
        <p:spPr bwMode="auto">
          <a:xfrm>
            <a:off x="6345237" y="4666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4" name="Straight Arrow Connector 240"/>
          <p:cNvCxnSpPr>
            <a:cxnSpLocks noChangeShapeType="1"/>
            <a:stCxn id="84" idx="3"/>
            <a:endCxn id="160" idx="1"/>
          </p:cNvCxnSpPr>
          <p:nvPr/>
        </p:nvCxnSpPr>
        <p:spPr bwMode="auto">
          <a:xfrm flipV="1">
            <a:off x="6783736" y="4666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82" idx="1"/>
          </p:cNvCxnSpPr>
          <p:nvPr/>
        </p:nvCxnSpPr>
        <p:spPr bwMode="auto">
          <a:xfrm>
            <a:off x="6345237" y="5047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6" name="Straight Arrow Connector 242"/>
          <p:cNvCxnSpPr>
            <a:cxnSpLocks noChangeShapeType="1"/>
            <a:stCxn id="82" idx="3"/>
            <a:endCxn id="162" idx="1"/>
          </p:cNvCxnSpPr>
          <p:nvPr/>
        </p:nvCxnSpPr>
        <p:spPr bwMode="auto">
          <a:xfrm flipV="1">
            <a:off x="6783736" y="5047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86" idx="1"/>
          </p:cNvCxnSpPr>
          <p:nvPr/>
        </p:nvCxnSpPr>
        <p:spPr bwMode="auto">
          <a:xfrm>
            <a:off x="6345237" y="5428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8" name="Straight Arrow Connector 244"/>
          <p:cNvCxnSpPr>
            <a:cxnSpLocks noChangeShapeType="1"/>
            <a:stCxn id="86" idx="3"/>
            <a:endCxn id="164" idx="1"/>
          </p:cNvCxnSpPr>
          <p:nvPr/>
        </p:nvCxnSpPr>
        <p:spPr bwMode="auto">
          <a:xfrm flipV="1">
            <a:off x="6783736" y="5428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4038600" y="4133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latin typeface="Gill Sans"/>
              <a:cs typeface="Gill Sans"/>
            </a:endParaRPr>
          </a:p>
        </p:txBody>
      </p:sp>
      <p:sp>
        <p:nvSpPr>
          <p:cNvPr id="123" name="Rectangle 122"/>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24" name="Rectangle 123"/>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5" name="Rectangle 124"/>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6" name="Rectangle 125"/>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7" name="Rectangle 92"/>
          <p:cNvSpPr>
            <a:spLocks noChangeArrowheads="1"/>
          </p:cNvSpPr>
          <p:nvPr/>
        </p:nvSpPr>
        <p:spPr bwMode="auto">
          <a:xfrm>
            <a:off x="3265488" y="5657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8"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129" name="Rectangle 128"/>
          <p:cNvSpPr>
            <a:spLocks noChangeArrowheads="1"/>
          </p:cNvSpPr>
          <p:nvPr/>
        </p:nvSpPr>
        <p:spPr bwMode="auto">
          <a:xfrm>
            <a:off x="20113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0" name="Rectangle 129"/>
          <p:cNvSpPr>
            <a:spLocks noChangeArrowheads="1"/>
          </p:cNvSpPr>
          <p:nvPr/>
        </p:nvSpPr>
        <p:spPr bwMode="auto">
          <a:xfrm>
            <a:off x="23161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1" name="Rectangle 130"/>
          <p:cNvSpPr>
            <a:spLocks noChangeArrowheads="1"/>
          </p:cNvSpPr>
          <p:nvPr/>
        </p:nvSpPr>
        <p:spPr bwMode="auto">
          <a:xfrm>
            <a:off x="26209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2" name="Rectangle 131"/>
          <p:cNvSpPr>
            <a:spLocks noChangeArrowheads="1"/>
          </p:cNvSpPr>
          <p:nvPr/>
        </p:nvSpPr>
        <p:spPr bwMode="auto">
          <a:xfrm>
            <a:off x="29257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3" name="Rectangle 92"/>
          <p:cNvSpPr>
            <a:spLocks noChangeArrowheads="1"/>
          </p:cNvSpPr>
          <p:nvPr/>
        </p:nvSpPr>
        <p:spPr bwMode="auto">
          <a:xfrm>
            <a:off x="3265488" y="6038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4" name="Rectangle 19"/>
          <p:cNvSpPr>
            <a:spLocks noChangeArrowheads="1"/>
          </p:cNvSpPr>
          <p:nvPr/>
        </p:nvSpPr>
        <p:spPr bwMode="auto">
          <a:xfrm>
            <a:off x="838200" y="6040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137" name="Rectangle 92"/>
          <p:cNvSpPr>
            <a:spLocks noChangeArrowheads="1"/>
          </p:cNvSpPr>
          <p:nvPr/>
        </p:nvSpPr>
        <p:spPr bwMode="black">
          <a:xfrm>
            <a:off x="6501606" y="5657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8" name="Rectangle 19"/>
          <p:cNvSpPr>
            <a:spLocks noChangeArrowheads="1"/>
          </p:cNvSpPr>
          <p:nvPr/>
        </p:nvSpPr>
        <p:spPr bwMode="auto">
          <a:xfrm>
            <a:off x="5194299"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cxnSp>
        <p:nvCxnSpPr>
          <p:cNvPr id="139" name="Straight Arrow Connector 243"/>
          <p:cNvCxnSpPr>
            <a:cxnSpLocks noChangeShapeType="1"/>
            <a:stCxn id="138" idx="3"/>
            <a:endCxn id="137" idx="1"/>
          </p:cNvCxnSpPr>
          <p:nvPr/>
        </p:nvCxnSpPr>
        <p:spPr bwMode="auto">
          <a:xfrm>
            <a:off x="6345237" y="5809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0" name="Straight Arrow Connector 244"/>
          <p:cNvCxnSpPr>
            <a:cxnSpLocks noChangeShapeType="1"/>
            <a:stCxn id="137" idx="3"/>
            <a:endCxn id="166" idx="1"/>
          </p:cNvCxnSpPr>
          <p:nvPr/>
        </p:nvCxnSpPr>
        <p:spPr bwMode="auto">
          <a:xfrm flipV="1">
            <a:off x="6783736" y="5809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2" name="Rectangle 92"/>
          <p:cNvSpPr>
            <a:spLocks noChangeArrowheads="1"/>
          </p:cNvSpPr>
          <p:nvPr/>
        </p:nvSpPr>
        <p:spPr bwMode="black">
          <a:xfrm>
            <a:off x="6501606" y="6038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43" name="Rectangle 19"/>
          <p:cNvSpPr>
            <a:spLocks noChangeArrowheads="1"/>
          </p:cNvSpPr>
          <p:nvPr/>
        </p:nvSpPr>
        <p:spPr bwMode="auto">
          <a:xfrm>
            <a:off x="5202237" y="6040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cxnSp>
        <p:nvCxnSpPr>
          <p:cNvPr id="144" name="Straight Arrow Connector 243"/>
          <p:cNvCxnSpPr>
            <a:cxnSpLocks noChangeShapeType="1"/>
            <a:stCxn id="143" idx="3"/>
            <a:endCxn id="142" idx="1"/>
          </p:cNvCxnSpPr>
          <p:nvPr/>
        </p:nvCxnSpPr>
        <p:spPr bwMode="auto">
          <a:xfrm>
            <a:off x="6353175" y="6190457"/>
            <a:ext cx="148431"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5" name="Straight Arrow Connector 244"/>
          <p:cNvCxnSpPr>
            <a:cxnSpLocks noChangeShapeType="1"/>
            <a:stCxn id="142" idx="3"/>
            <a:endCxn id="167" idx="1"/>
          </p:cNvCxnSpPr>
          <p:nvPr/>
        </p:nvCxnSpPr>
        <p:spPr bwMode="auto">
          <a:xfrm flipV="1">
            <a:off x="6783736" y="6190457"/>
            <a:ext cx="177103"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grpSp>
        <p:nvGrpSpPr>
          <p:cNvPr id="2" name="Group 16"/>
          <p:cNvGrpSpPr/>
          <p:nvPr/>
        </p:nvGrpSpPr>
        <p:grpSpPr>
          <a:xfrm>
            <a:off x="457200" y="1143000"/>
            <a:ext cx="1839047" cy="521732"/>
            <a:chOff x="762000" y="1905000"/>
            <a:chExt cx="1839047" cy="521732"/>
          </a:xfrm>
        </p:grpSpPr>
        <p:sp>
          <p:nvSpPr>
            <p:cNvPr id="146" name="TextBox 145"/>
            <p:cNvSpPr txBox="1"/>
            <p:nvPr/>
          </p:nvSpPr>
          <p:spPr>
            <a:xfrm>
              <a:off x="838200" y="2057400"/>
              <a:ext cx="1762847"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147" name="TextBox 146"/>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grpSp>
        <p:nvGrpSpPr>
          <p:cNvPr id="3" name="Group 32"/>
          <p:cNvGrpSpPr/>
          <p:nvPr/>
        </p:nvGrpSpPr>
        <p:grpSpPr>
          <a:xfrm>
            <a:off x="2474213" y="1143000"/>
            <a:ext cx="1827100" cy="521732"/>
            <a:chOff x="762000" y="1905000"/>
            <a:chExt cx="1827100" cy="521732"/>
          </a:xfrm>
        </p:grpSpPr>
        <p:sp>
          <p:nvSpPr>
            <p:cNvPr id="149" name="TextBox 148"/>
            <p:cNvSpPr txBox="1"/>
            <p:nvPr/>
          </p:nvSpPr>
          <p:spPr>
            <a:xfrm>
              <a:off x="838200" y="2057400"/>
              <a:ext cx="1750900"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150" name="TextBox 149"/>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grpSp>
        <p:nvGrpSpPr>
          <p:cNvPr id="5" name="Group 44"/>
          <p:cNvGrpSpPr/>
          <p:nvPr/>
        </p:nvGrpSpPr>
        <p:grpSpPr>
          <a:xfrm>
            <a:off x="4526771" y="1143000"/>
            <a:ext cx="1491972" cy="521732"/>
            <a:chOff x="762000" y="1905000"/>
            <a:chExt cx="1491972" cy="521732"/>
          </a:xfrm>
        </p:grpSpPr>
        <p:sp>
          <p:nvSpPr>
            <p:cNvPr id="152" name="TextBox 151"/>
            <p:cNvSpPr txBox="1"/>
            <p:nvPr/>
          </p:nvSpPr>
          <p:spPr>
            <a:xfrm>
              <a:off x="838200" y="2057400"/>
              <a:ext cx="1415772"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153" name="TextBox 152"/>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grpSp>
        <p:nvGrpSpPr>
          <p:cNvPr id="6" name="Group 44"/>
          <p:cNvGrpSpPr/>
          <p:nvPr/>
        </p:nvGrpSpPr>
        <p:grpSpPr>
          <a:xfrm>
            <a:off x="6208013" y="1143000"/>
            <a:ext cx="2095014" cy="521732"/>
            <a:chOff x="762000" y="1905000"/>
            <a:chExt cx="2095014" cy="521732"/>
          </a:xfrm>
        </p:grpSpPr>
        <p:sp>
          <p:nvSpPr>
            <p:cNvPr id="155" name="TextBox 154"/>
            <p:cNvSpPr txBox="1"/>
            <p:nvPr/>
          </p:nvSpPr>
          <p:spPr>
            <a:xfrm>
              <a:off x="838200" y="2057400"/>
              <a:ext cx="2018814"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green eggs and ham</a:t>
              </a:r>
              <a:endParaRPr lang="en-US" sz="1800" b="0" dirty="0">
                <a:solidFill>
                  <a:schemeClr val="bg1"/>
                </a:solidFill>
                <a:latin typeface="Gill Sans"/>
                <a:cs typeface="Gill Sans"/>
              </a:endParaRPr>
            </a:p>
          </p:txBody>
        </p:sp>
        <p:sp>
          <p:nvSpPr>
            <p:cNvPr id="156" name="TextBox 155"/>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4</a:t>
              </a:r>
              <a:endParaRPr lang="en-US" sz="1400" b="0" dirty="0">
                <a:solidFill>
                  <a:srgbClr val="FF0000"/>
                </a:solidFill>
                <a:latin typeface="Gill Sans"/>
                <a:cs typeface="Gill Sans"/>
              </a:endParaRPr>
            </a:p>
          </p:txBody>
        </p:sp>
      </p:grpSp>
      <p:sp>
        <p:nvSpPr>
          <p:cNvPr id="157" name="Rectangle 6"/>
          <p:cNvSpPr>
            <a:spLocks noChangeArrowheads="1"/>
          </p:cNvSpPr>
          <p:nvPr/>
        </p:nvSpPr>
        <p:spPr bwMode="auto">
          <a:xfrm>
            <a:off x="6952901"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158" name="Rectangle 7"/>
          <p:cNvSpPr>
            <a:spLocks noChangeArrowheads="1"/>
          </p:cNvSpPr>
          <p:nvPr/>
        </p:nvSpPr>
        <p:spPr bwMode="auto">
          <a:xfrm>
            <a:off x="6952901" y="3373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59" name="Rectangle 8"/>
          <p:cNvSpPr>
            <a:spLocks noChangeArrowheads="1"/>
          </p:cNvSpPr>
          <p:nvPr/>
        </p:nvSpPr>
        <p:spPr bwMode="auto">
          <a:xfrm>
            <a:off x="6952901"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60" name="Rectangle 10"/>
          <p:cNvSpPr>
            <a:spLocks noChangeArrowheads="1"/>
          </p:cNvSpPr>
          <p:nvPr/>
        </p:nvSpPr>
        <p:spPr bwMode="auto">
          <a:xfrm>
            <a:off x="6952901"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61" name="Rectangle 16"/>
          <p:cNvSpPr>
            <a:spLocks noChangeArrowheads="1"/>
          </p:cNvSpPr>
          <p:nvPr/>
        </p:nvSpPr>
        <p:spPr bwMode="auto">
          <a:xfrm>
            <a:off x="6952901"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62" name="Rectangle 18"/>
          <p:cNvSpPr>
            <a:spLocks noChangeArrowheads="1"/>
          </p:cNvSpPr>
          <p:nvPr/>
        </p:nvSpPr>
        <p:spPr bwMode="auto">
          <a:xfrm>
            <a:off x="6952901"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163" name="Rectangle 19"/>
          <p:cNvSpPr>
            <a:spLocks noChangeArrowheads="1"/>
          </p:cNvSpPr>
          <p:nvPr/>
        </p:nvSpPr>
        <p:spPr bwMode="auto">
          <a:xfrm>
            <a:off x="6952901" y="2613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4" name="Rectangle 34"/>
          <p:cNvSpPr>
            <a:spLocks noChangeArrowheads="1"/>
          </p:cNvSpPr>
          <p:nvPr/>
        </p:nvSpPr>
        <p:spPr bwMode="auto">
          <a:xfrm>
            <a:off x="6952901"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65" name="Rectangle 7"/>
          <p:cNvSpPr>
            <a:spLocks noChangeArrowheads="1"/>
          </p:cNvSpPr>
          <p:nvPr/>
        </p:nvSpPr>
        <p:spPr bwMode="auto">
          <a:xfrm>
            <a:off x="7696200"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6" name="Rectangle 34"/>
          <p:cNvSpPr>
            <a:spLocks noChangeArrowheads="1"/>
          </p:cNvSpPr>
          <p:nvPr/>
        </p:nvSpPr>
        <p:spPr bwMode="auto">
          <a:xfrm>
            <a:off x="6952901"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7" name="Rectangle 34"/>
          <p:cNvSpPr>
            <a:spLocks noChangeArrowheads="1"/>
          </p:cNvSpPr>
          <p:nvPr/>
        </p:nvSpPr>
        <p:spPr bwMode="auto">
          <a:xfrm>
            <a:off x="6960839" y="6040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cxnSp>
        <p:nvCxnSpPr>
          <p:cNvPr id="194" name="Straight Arrow Connector 236"/>
          <p:cNvCxnSpPr>
            <a:cxnSpLocks noChangeShapeType="1"/>
            <a:stCxn id="182" idx="3"/>
            <a:endCxn id="165" idx="1"/>
          </p:cNvCxnSpPr>
          <p:nvPr/>
        </p:nvCxnSpPr>
        <p:spPr bwMode="auto">
          <a:xfrm>
            <a:off x="7523163" y="3906045"/>
            <a:ext cx="173037"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2694582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6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8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8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8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8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8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8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8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9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119" grpId="0" animBg="1"/>
      <p:bldP spid="137" grpId="0" animBg="1"/>
      <p:bldP spid="138" grpId="0" animBg="1"/>
      <p:bldP spid="142" grpId="0" animBg="1"/>
      <p:bldP spid="143"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Positional Indexes</a:t>
            </a:r>
            <a:endParaRPr lang="en-US" dirty="0"/>
          </a:p>
        </p:txBody>
      </p:sp>
      <p:sp>
        <p:nvSpPr>
          <p:cNvPr id="4" name="Content Placeholder 3"/>
          <p:cNvSpPr>
            <a:spLocks noGrp="1"/>
          </p:cNvSpPr>
          <p:nvPr>
            <p:ph idx="1"/>
          </p:nvPr>
        </p:nvSpPr>
        <p:spPr/>
        <p:txBody>
          <a:bodyPr/>
          <a:lstStyle/>
          <a:p>
            <a:r>
              <a:rPr lang="en-US" dirty="0" smtClean="0"/>
              <a:t>Store term position in postings</a:t>
            </a:r>
          </a:p>
          <a:p>
            <a:r>
              <a:rPr lang="en-US" dirty="0" smtClean="0"/>
              <a:t>Supports richer queries (e.g., proximity)</a:t>
            </a:r>
          </a:p>
          <a:p>
            <a:r>
              <a:rPr lang="en-US" dirty="0" smtClean="0"/>
              <a:t>Naturally, leads to larger indexes…</a:t>
            </a:r>
            <a:endParaRPr lang="en-US" dirty="0"/>
          </a:p>
        </p:txBody>
      </p:sp>
    </p:spTree>
    <p:extLst>
      <p:ext uri="{BB962C8B-B14F-4D97-AF65-F5344CB8AC3E}">
        <p14:creationId xmlns:p14="http://schemas.microsoft.com/office/powerpoint/2010/main" val="10889993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Rectangle 19"/>
          <p:cNvSpPr>
            <a:spLocks noChangeArrowheads="1"/>
          </p:cNvSpPr>
          <p:nvPr/>
        </p:nvSpPr>
        <p:spPr bwMode="auto">
          <a:xfrm>
            <a:off x="8549640" y="3758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[2,4]</a:t>
            </a:r>
            <a:endParaRPr lang="en-US" sz="900" b="0" dirty="0">
              <a:solidFill>
                <a:schemeClr val="bg1"/>
              </a:solidFill>
            </a:endParaRPr>
          </a:p>
        </p:txBody>
      </p:sp>
      <p:sp>
        <p:nvSpPr>
          <p:cNvPr id="174" name="Rectangle 19"/>
          <p:cNvSpPr>
            <a:spLocks noChangeArrowheads="1"/>
          </p:cNvSpPr>
          <p:nvPr/>
        </p:nvSpPr>
        <p:spPr bwMode="auto">
          <a:xfrm>
            <a:off x="7525512" y="2615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[3]</a:t>
            </a:r>
            <a:endParaRPr lang="en-US" sz="900" b="0" dirty="0">
              <a:solidFill>
                <a:schemeClr val="bg1"/>
              </a:solidFill>
            </a:endParaRPr>
          </a:p>
        </p:txBody>
      </p:sp>
      <p:sp>
        <p:nvSpPr>
          <p:cNvPr id="179" name="Rectangle 19"/>
          <p:cNvSpPr>
            <a:spLocks noChangeArrowheads="1"/>
          </p:cNvSpPr>
          <p:nvPr/>
        </p:nvSpPr>
        <p:spPr bwMode="auto">
          <a:xfrm>
            <a:off x="7525512" y="3758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[2,4]</a:t>
            </a:r>
            <a:endParaRPr lang="en-US" sz="900" b="0" dirty="0">
              <a:solidFill>
                <a:schemeClr val="bg1"/>
              </a:solidFill>
            </a:endParaRPr>
          </a:p>
        </p:txBody>
      </p:sp>
      <p:sp>
        <p:nvSpPr>
          <p:cNvPr id="190" name="Rectangle 19"/>
          <p:cNvSpPr>
            <a:spLocks noChangeArrowheads="1"/>
          </p:cNvSpPr>
          <p:nvPr/>
        </p:nvSpPr>
        <p:spPr bwMode="auto">
          <a:xfrm>
            <a:off x="7525512" y="3374136"/>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a:t>
            </a:r>
            <a:endParaRPr lang="en-US" sz="900" b="0" dirty="0">
              <a:solidFill>
                <a:schemeClr val="bg1"/>
              </a:solidFill>
            </a:endParaRPr>
          </a:p>
        </p:txBody>
      </p:sp>
      <p:sp>
        <p:nvSpPr>
          <p:cNvPr id="191" name="Rectangle 19"/>
          <p:cNvSpPr>
            <a:spLocks noChangeArrowheads="1"/>
          </p:cNvSpPr>
          <p:nvPr/>
        </p:nvSpPr>
        <p:spPr bwMode="auto">
          <a:xfrm>
            <a:off x="7525512" y="2990088"/>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2" name="Rectangle 19"/>
          <p:cNvSpPr>
            <a:spLocks noChangeArrowheads="1"/>
          </p:cNvSpPr>
          <p:nvPr/>
        </p:nvSpPr>
        <p:spPr bwMode="auto">
          <a:xfrm>
            <a:off x="7525512" y="4133088"/>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3" name="Rectangle 19"/>
          <p:cNvSpPr>
            <a:spLocks noChangeArrowheads="1"/>
          </p:cNvSpPr>
          <p:nvPr/>
        </p:nvSpPr>
        <p:spPr bwMode="auto">
          <a:xfrm>
            <a:off x="7525512" y="4517136"/>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[3]</a:t>
            </a:r>
            <a:endParaRPr lang="en-US" sz="900" b="0" dirty="0">
              <a:solidFill>
                <a:schemeClr val="bg1"/>
              </a:solidFill>
            </a:endParaRPr>
          </a:p>
        </p:txBody>
      </p:sp>
      <p:sp>
        <p:nvSpPr>
          <p:cNvPr id="195" name="Rectangle 19"/>
          <p:cNvSpPr>
            <a:spLocks noChangeArrowheads="1"/>
          </p:cNvSpPr>
          <p:nvPr/>
        </p:nvSpPr>
        <p:spPr bwMode="auto">
          <a:xfrm>
            <a:off x="7525512" y="4901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a:t>
            </a:r>
            <a:endParaRPr lang="en-US" sz="900" b="0" dirty="0">
              <a:solidFill>
                <a:schemeClr val="bg1"/>
              </a:solidFill>
            </a:endParaRPr>
          </a:p>
        </p:txBody>
      </p:sp>
      <p:sp>
        <p:nvSpPr>
          <p:cNvPr id="196" name="Rectangle 19"/>
          <p:cNvSpPr>
            <a:spLocks noChangeArrowheads="1"/>
          </p:cNvSpPr>
          <p:nvPr/>
        </p:nvSpPr>
        <p:spPr bwMode="auto">
          <a:xfrm>
            <a:off x="7525512" y="5276088"/>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7" name="Rectangle 19"/>
          <p:cNvSpPr>
            <a:spLocks noChangeArrowheads="1"/>
          </p:cNvSpPr>
          <p:nvPr/>
        </p:nvSpPr>
        <p:spPr bwMode="auto">
          <a:xfrm>
            <a:off x="7525512" y="5660136"/>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9" name="Rectangle 19"/>
          <p:cNvSpPr>
            <a:spLocks noChangeArrowheads="1"/>
          </p:cNvSpPr>
          <p:nvPr/>
        </p:nvSpPr>
        <p:spPr bwMode="auto">
          <a:xfrm>
            <a:off x="7525512" y="6044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[3]</a:t>
            </a:r>
            <a:endParaRPr lang="en-US" sz="900" b="0" dirty="0">
              <a:solidFill>
                <a:schemeClr val="bg1"/>
              </a:solidFill>
            </a:endParaRPr>
          </a:p>
        </p:txBody>
      </p:sp>
      <p:sp>
        <p:nvSpPr>
          <p:cNvPr id="198" name="Rectangle 7"/>
          <p:cNvSpPr>
            <a:spLocks noChangeArrowheads="1"/>
          </p:cNvSpPr>
          <p:nvPr/>
        </p:nvSpPr>
        <p:spPr bwMode="auto">
          <a:xfrm>
            <a:off x="8266176"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80" name="Rectangle 6"/>
          <p:cNvSpPr>
            <a:spLocks noChangeArrowheads="1"/>
          </p:cNvSpPr>
          <p:nvPr/>
        </p:nvSpPr>
        <p:spPr bwMode="auto">
          <a:xfrm>
            <a:off x="7239000" y="2992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1" name="Rectangle 7"/>
          <p:cNvSpPr>
            <a:spLocks noChangeArrowheads="1"/>
          </p:cNvSpPr>
          <p:nvPr/>
        </p:nvSpPr>
        <p:spPr bwMode="auto">
          <a:xfrm>
            <a:off x="7239000" y="3373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2" name="Rectangle 8"/>
          <p:cNvSpPr>
            <a:spLocks noChangeArrowheads="1"/>
          </p:cNvSpPr>
          <p:nvPr/>
        </p:nvSpPr>
        <p:spPr bwMode="auto">
          <a:xfrm>
            <a:off x="7239000"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83" name="Rectangle 10"/>
          <p:cNvSpPr>
            <a:spLocks noChangeArrowheads="1"/>
          </p:cNvSpPr>
          <p:nvPr/>
        </p:nvSpPr>
        <p:spPr bwMode="auto">
          <a:xfrm>
            <a:off x="7239000" y="4516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4" name="Rectangle 16"/>
          <p:cNvSpPr>
            <a:spLocks noChangeArrowheads="1"/>
          </p:cNvSpPr>
          <p:nvPr/>
        </p:nvSpPr>
        <p:spPr bwMode="auto">
          <a:xfrm>
            <a:off x="7239000" y="4135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5" name="Rectangle 18"/>
          <p:cNvSpPr>
            <a:spLocks noChangeArrowheads="1"/>
          </p:cNvSpPr>
          <p:nvPr/>
        </p:nvSpPr>
        <p:spPr bwMode="auto">
          <a:xfrm>
            <a:off x="7239000" y="4897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6" name="Rectangle 19"/>
          <p:cNvSpPr>
            <a:spLocks noChangeArrowheads="1"/>
          </p:cNvSpPr>
          <p:nvPr/>
        </p:nvSpPr>
        <p:spPr bwMode="auto">
          <a:xfrm>
            <a:off x="7239000" y="2613025"/>
            <a:ext cx="284163" cy="300038"/>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7" name="Rectangle 34"/>
          <p:cNvSpPr>
            <a:spLocks noChangeArrowheads="1"/>
          </p:cNvSpPr>
          <p:nvPr/>
        </p:nvSpPr>
        <p:spPr bwMode="auto">
          <a:xfrm>
            <a:off x="7239000" y="5278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8" name="Rectangle 34"/>
          <p:cNvSpPr>
            <a:spLocks noChangeArrowheads="1"/>
          </p:cNvSpPr>
          <p:nvPr/>
        </p:nvSpPr>
        <p:spPr bwMode="auto">
          <a:xfrm>
            <a:off x="7239000" y="5659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9" name="Rectangle 34"/>
          <p:cNvSpPr>
            <a:spLocks noChangeArrowheads="1"/>
          </p:cNvSpPr>
          <p:nvPr/>
        </p:nvSpPr>
        <p:spPr bwMode="auto">
          <a:xfrm>
            <a:off x="7246938" y="6040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4" name="Title 3"/>
          <p:cNvSpPr>
            <a:spLocks noGrp="1"/>
          </p:cNvSpPr>
          <p:nvPr>
            <p:ph type="title"/>
          </p:nvPr>
        </p:nvSpPr>
        <p:spPr/>
        <p:txBody>
          <a:bodyPr/>
          <a:lstStyle/>
          <a:p>
            <a:r>
              <a:rPr lang="en-US" dirty="0" smtClean="0"/>
              <a:t>Inverted Index: Positional Information</a:t>
            </a:r>
            <a:endParaRPr lang="en-US" dirty="0"/>
          </a:p>
        </p:txBody>
      </p:sp>
      <p:sp>
        <p:nvSpPr>
          <p:cNvPr id="14" name="Rectangle 5"/>
          <p:cNvSpPr>
            <a:spLocks noChangeArrowheads="1"/>
          </p:cNvSpPr>
          <p:nvPr/>
        </p:nvSpPr>
        <p:spPr bwMode="auto">
          <a:xfrm>
            <a:off x="20113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5" name="Rectangle 6"/>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16" name="Rectangle 7"/>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17" name="Rectangle 8"/>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8" name="Rectangle 9"/>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9" name="Rectangle 10"/>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0" name="Rectangle 11"/>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21" name="Rectangle 12"/>
          <p:cNvSpPr>
            <a:spLocks noChangeArrowheads="1"/>
          </p:cNvSpPr>
          <p:nvPr/>
        </p:nvSpPr>
        <p:spPr bwMode="auto">
          <a:xfrm>
            <a:off x="23161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22" name="Rectangle 13"/>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3" name="Rectangle 14"/>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24" name="Rectangle 15"/>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25" name="Rectangle 16"/>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6" name="Rectangle 17"/>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27" name="Rectangle 18"/>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8" name="Rectangle 19"/>
          <p:cNvSpPr>
            <a:spLocks noChangeArrowheads="1"/>
          </p:cNvSpPr>
          <p:nvPr/>
        </p:nvSpPr>
        <p:spPr bwMode="auto">
          <a:xfrm>
            <a:off x="26209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9" name="Rectangle 20"/>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30" name="Rectangle 21"/>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31" name="Rectangle 22"/>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32" name="Rectangle 23"/>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33" name="Rectangle 24"/>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34" name="Rectangle 25"/>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rPr>
              <a:t>1</a:t>
            </a:r>
          </a:p>
        </p:txBody>
      </p:sp>
      <p:sp>
        <p:nvSpPr>
          <p:cNvPr id="35" name="Rectangle 34"/>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36" name="Rectangle 35"/>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37" name="Rectangle 36"/>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38" name="Rectangle 37"/>
          <p:cNvSpPr>
            <a:spLocks noChangeArrowheads="1"/>
          </p:cNvSpPr>
          <p:nvPr/>
        </p:nvSpPr>
        <p:spPr bwMode="auto">
          <a:xfrm>
            <a:off x="1990725"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1</a:t>
            </a:r>
          </a:p>
        </p:txBody>
      </p:sp>
      <p:sp>
        <p:nvSpPr>
          <p:cNvPr id="39" name="Rectangle 38"/>
          <p:cNvSpPr>
            <a:spLocks noChangeArrowheads="1"/>
          </p:cNvSpPr>
          <p:nvPr/>
        </p:nvSpPr>
        <p:spPr bwMode="auto">
          <a:xfrm>
            <a:off x="23352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2</a:t>
            </a:r>
          </a:p>
        </p:txBody>
      </p:sp>
      <p:sp>
        <p:nvSpPr>
          <p:cNvPr id="40" name="Rectangle 39"/>
          <p:cNvSpPr>
            <a:spLocks noChangeArrowheads="1"/>
          </p:cNvSpPr>
          <p:nvPr/>
        </p:nvSpPr>
        <p:spPr bwMode="auto">
          <a:xfrm>
            <a:off x="26400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3</a:t>
            </a:r>
          </a:p>
        </p:txBody>
      </p:sp>
      <p:sp>
        <p:nvSpPr>
          <p:cNvPr id="41" name="Rectangle 40"/>
          <p:cNvSpPr>
            <a:spLocks noChangeArrowheads="1"/>
          </p:cNvSpPr>
          <p:nvPr/>
        </p:nvSpPr>
        <p:spPr bwMode="auto">
          <a:xfrm>
            <a:off x="29257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42" name="Rectangle 41"/>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43" name="Rectangle 42"/>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44" name="Rectangle 43"/>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45" name="Rectangle 44"/>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46" name="Rectangle 45"/>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47" name="Rectangle 46"/>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48" name="Rectangle 47"/>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49" name="Rectangle 48"/>
          <p:cNvSpPr>
            <a:spLocks noChangeArrowheads="1"/>
          </p:cNvSpPr>
          <p:nvPr/>
        </p:nvSpPr>
        <p:spPr bwMode="auto">
          <a:xfrm>
            <a:off x="29448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4</a:t>
            </a:r>
          </a:p>
        </p:txBody>
      </p:sp>
      <p:sp>
        <p:nvSpPr>
          <p:cNvPr id="50" name="Rectangle 85"/>
          <p:cNvSpPr>
            <a:spLocks noChangeArrowheads="1"/>
          </p:cNvSpPr>
          <p:nvPr/>
        </p:nvSpPr>
        <p:spPr bwMode="auto">
          <a:xfrm>
            <a:off x="3265488" y="2609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1" name="Rectangle 86"/>
          <p:cNvSpPr>
            <a:spLocks noChangeArrowheads="1"/>
          </p:cNvSpPr>
          <p:nvPr/>
        </p:nvSpPr>
        <p:spPr bwMode="auto">
          <a:xfrm>
            <a:off x="3265488" y="2990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2" name="Rectangle 87"/>
          <p:cNvSpPr>
            <a:spLocks noChangeArrowheads="1"/>
          </p:cNvSpPr>
          <p:nvPr/>
        </p:nvSpPr>
        <p:spPr bwMode="auto">
          <a:xfrm>
            <a:off x="3265488" y="3371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3" name="Rectangle 88"/>
          <p:cNvSpPr>
            <a:spLocks noChangeArrowheads="1"/>
          </p:cNvSpPr>
          <p:nvPr/>
        </p:nvSpPr>
        <p:spPr bwMode="auto">
          <a:xfrm>
            <a:off x="3265488" y="4895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4" name="Rectangle 89"/>
          <p:cNvSpPr>
            <a:spLocks noChangeArrowheads="1"/>
          </p:cNvSpPr>
          <p:nvPr/>
        </p:nvSpPr>
        <p:spPr bwMode="auto">
          <a:xfrm>
            <a:off x="3265488" y="4133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5" name="Rectangle 90"/>
          <p:cNvSpPr>
            <a:spLocks noChangeArrowheads="1"/>
          </p:cNvSpPr>
          <p:nvPr/>
        </p:nvSpPr>
        <p:spPr bwMode="auto">
          <a:xfrm>
            <a:off x="3265488" y="4514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6" name="Rectangle 91"/>
          <p:cNvSpPr>
            <a:spLocks noChangeArrowheads="1"/>
          </p:cNvSpPr>
          <p:nvPr/>
        </p:nvSpPr>
        <p:spPr bwMode="auto">
          <a:xfrm>
            <a:off x="3265488" y="3752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2</a:t>
            </a:r>
            <a:endParaRPr lang="en-US" sz="1400" b="0" dirty="0">
              <a:solidFill>
                <a:schemeClr val="bg1"/>
              </a:solidFill>
            </a:endParaRPr>
          </a:p>
        </p:txBody>
      </p:sp>
      <p:sp>
        <p:nvSpPr>
          <p:cNvPr id="57" name="Rectangle 92"/>
          <p:cNvSpPr>
            <a:spLocks noChangeArrowheads="1"/>
          </p:cNvSpPr>
          <p:nvPr/>
        </p:nvSpPr>
        <p:spPr bwMode="auto">
          <a:xfrm>
            <a:off x="3265488" y="5276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8" name="Text Box 99"/>
          <p:cNvSpPr txBox="1">
            <a:spLocks noChangeArrowheads="1"/>
          </p:cNvSpPr>
          <p:nvPr/>
        </p:nvSpPr>
        <p:spPr bwMode="auto">
          <a:xfrm>
            <a:off x="2447925" y="1905000"/>
            <a:ext cx="312906" cy="369332"/>
          </a:xfrm>
          <a:prstGeom prst="rect">
            <a:avLst/>
          </a:prstGeom>
          <a:noFill/>
          <a:ln w="9525">
            <a:noFill/>
            <a:miter lim="800000"/>
            <a:headEnd/>
            <a:tailEnd/>
          </a:ln>
        </p:spPr>
        <p:txBody>
          <a:bodyPr wrap="none">
            <a:spAutoFit/>
          </a:bodyPr>
          <a:lstStyle/>
          <a:p>
            <a:r>
              <a:rPr lang="en-US" sz="1800" b="0" i="1" dirty="0" err="1">
                <a:solidFill>
                  <a:schemeClr val="bg1"/>
                </a:solidFill>
              </a:rPr>
              <a:t>tf</a:t>
            </a:r>
            <a:endParaRPr lang="en-US" sz="1800" b="0" i="1" dirty="0">
              <a:solidFill>
                <a:schemeClr val="bg1"/>
              </a:solidFill>
            </a:endParaRPr>
          </a:p>
        </p:txBody>
      </p:sp>
      <p:sp>
        <p:nvSpPr>
          <p:cNvPr id="59" name="Text Box 101"/>
          <p:cNvSpPr txBox="1">
            <a:spLocks noChangeArrowheads="1"/>
          </p:cNvSpPr>
          <p:nvPr/>
        </p:nvSpPr>
        <p:spPr bwMode="auto">
          <a:xfrm>
            <a:off x="3200400" y="2209800"/>
            <a:ext cx="377026" cy="369332"/>
          </a:xfrm>
          <a:prstGeom prst="rect">
            <a:avLst/>
          </a:prstGeom>
          <a:noFill/>
          <a:ln w="9525">
            <a:noFill/>
            <a:miter lim="800000"/>
            <a:headEnd/>
            <a:tailEnd/>
          </a:ln>
        </p:spPr>
        <p:txBody>
          <a:bodyPr wrap="none">
            <a:spAutoFit/>
          </a:bodyPr>
          <a:lstStyle/>
          <a:p>
            <a:r>
              <a:rPr lang="en-US" sz="1800" b="0" i="1" dirty="0" err="1" smtClean="0">
                <a:solidFill>
                  <a:schemeClr val="bg1"/>
                </a:solidFill>
              </a:rPr>
              <a:t>df</a:t>
            </a:r>
            <a:endParaRPr lang="en-US" sz="1800" b="0" i="1" dirty="0">
              <a:solidFill>
                <a:schemeClr val="bg1"/>
              </a:solidFill>
            </a:endParaRPr>
          </a:p>
        </p:txBody>
      </p:sp>
      <p:sp>
        <p:nvSpPr>
          <p:cNvPr id="60" name="Rectangle 19"/>
          <p:cNvSpPr>
            <a:spLocks noChangeArrowheads="1"/>
          </p:cNvSpPr>
          <p:nvPr/>
        </p:nvSpPr>
        <p:spPr bwMode="auto">
          <a:xfrm>
            <a:off x="838200" y="2613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blue</a:t>
            </a:r>
            <a:endParaRPr lang="en-US" sz="1400" b="0" dirty="0">
              <a:solidFill>
                <a:schemeClr val="bg1"/>
              </a:solidFill>
            </a:endParaRPr>
          </a:p>
        </p:txBody>
      </p:sp>
      <p:sp>
        <p:nvSpPr>
          <p:cNvPr id="61"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cat</a:t>
            </a:r>
            <a:endParaRPr lang="en-US" sz="1400" b="0" dirty="0">
              <a:solidFill>
                <a:schemeClr val="bg1"/>
              </a:solidFill>
            </a:endParaRPr>
          </a:p>
        </p:txBody>
      </p:sp>
      <p:sp>
        <p:nvSpPr>
          <p:cNvPr id="62"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egg</a:t>
            </a:r>
            <a:endParaRPr lang="en-US" sz="1400" b="0" dirty="0">
              <a:solidFill>
                <a:schemeClr val="bg1"/>
              </a:solidFill>
            </a:endParaRPr>
          </a:p>
        </p:txBody>
      </p:sp>
      <p:sp>
        <p:nvSpPr>
          <p:cNvPr id="63"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fish</a:t>
            </a:r>
            <a:endParaRPr lang="en-US" sz="1400" b="0" dirty="0">
              <a:solidFill>
                <a:schemeClr val="bg1"/>
              </a:solidFill>
            </a:endParaRPr>
          </a:p>
        </p:txBody>
      </p:sp>
      <p:sp>
        <p:nvSpPr>
          <p:cNvPr id="64"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green</a:t>
            </a:r>
            <a:endParaRPr lang="en-US" sz="1400" b="0" dirty="0">
              <a:solidFill>
                <a:schemeClr val="bg1"/>
              </a:solidFill>
            </a:endParaRPr>
          </a:p>
        </p:txBody>
      </p:sp>
      <p:sp>
        <p:nvSpPr>
          <p:cNvPr id="65"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ham</a:t>
            </a:r>
            <a:endParaRPr lang="en-US" sz="1400" b="0" dirty="0">
              <a:solidFill>
                <a:schemeClr val="bg1"/>
              </a:solidFill>
            </a:endParaRPr>
          </a:p>
        </p:txBody>
      </p:sp>
      <p:sp>
        <p:nvSpPr>
          <p:cNvPr id="66"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hat</a:t>
            </a:r>
            <a:endParaRPr lang="en-US" sz="1400" b="0" dirty="0">
              <a:solidFill>
                <a:schemeClr val="bg1"/>
              </a:solidFill>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one</a:t>
            </a:r>
            <a:endParaRPr lang="en-US" sz="1400" b="0" dirty="0">
              <a:solidFill>
                <a:schemeClr val="bg1"/>
              </a:solidFill>
            </a:endParaRPr>
          </a:p>
        </p:txBody>
      </p:sp>
      <p:sp>
        <p:nvSpPr>
          <p:cNvPr id="79" name="Rectangle 85"/>
          <p:cNvSpPr>
            <a:spLocks noChangeArrowheads="1"/>
          </p:cNvSpPr>
          <p:nvPr/>
        </p:nvSpPr>
        <p:spPr bwMode="black">
          <a:xfrm>
            <a:off x="6501606" y="2609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0" name="Rectangle 86"/>
          <p:cNvSpPr>
            <a:spLocks noChangeArrowheads="1"/>
          </p:cNvSpPr>
          <p:nvPr/>
        </p:nvSpPr>
        <p:spPr bwMode="black">
          <a:xfrm>
            <a:off x="6501606" y="2990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1" name="Rectangle 87"/>
          <p:cNvSpPr>
            <a:spLocks noChangeArrowheads="1"/>
          </p:cNvSpPr>
          <p:nvPr/>
        </p:nvSpPr>
        <p:spPr bwMode="black">
          <a:xfrm>
            <a:off x="6501606" y="3371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2" name="Rectangle 88"/>
          <p:cNvSpPr>
            <a:spLocks noChangeArrowheads="1"/>
          </p:cNvSpPr>
          <p:nvPr/>
        </p:nvSpPr>
        <p:spPr bwMode="black">
          <a:xfrm>
            <a:off x="6501606" y="4895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3" name="Rectangle 89"/>
          <p:cNvSpPr>
            <a:spLocks noChangeArrowheads="1"/>
          </p:cNvSpPr>
          <p:nvPr/>
        </p:nvSpPr>
        <p:spPr bwMode="black">
          <a:xfrm>
            <a:off x="6501606" y="4133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4" name="Rectangle 90"/>
          <p:cNvSpPr>
            <a:spLocks noChangeArrowheads="1"/>
          </p:cNvSpPr>
          <p:nvPr/>
        </p:nvSpPr>
        <p:spPr bwMode="black">
          <a:xfrm>
            <a:off x="6501606" y="4514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5" name="Rectangle 91"/>
          <p:cNvSpPr>
            <a:spLocks noChangeArrowheads="1"/>
          </p:cNvSpPr>
          <p:nvPr/>
        </p:nvSpPr>
        <p:spPr bwMode="black">
          <a:xfrm>
            <a:off x="6501606" y="3752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2</a:t>
            </a:r>
            <a:endParaRPr lang="en-US" sz="1400" b="0" dirty="0">
              <a:solidFill>
                <a:schemeClr val="bg1"/>
              </a:solidFill>
            </a:endParaRPr>
          </a:p>
        </p:txBody>
      </p:sp>
      <p:sp>
        <p:nvSpPr>
          <p:cNvPr id="86" name="Rectangle 92"/>
          <p:cNvSpPr>
            <a:spLocks noChangeArrowheads="1"/>
          </p:cNvSpPr>
          <p:nvPr/>
        </p:nvSpPr>
        <p:spPr bwMode="black">
          <a:xfrm>
            <a:off x="6501606" y="5276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7" name="Rectangle 19"/>
          <p:cNvSpPr>
            <a:spLocks noChangeArrowheads="1"/>
          </p:cNvSpPr>
          <p:nvPr/>
        </p:nvSpPr>
        <p:spPr bwMode="auto">
          <a:xfrm>
            <a:off x="5194299" y="2613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blue</a:t>
            </a:r>
            <a:endParaRPr lang="en-US" sz="1400" b="0" dirty="0">
              <a:solidFill>
                <a:schemeClr val="bg1"/>
              </a:solidFill>
            </a:endParaRPr>
          </a:p>
        </p:txBody>
      </p:sp>
      <p:sp>
        <p:nvSpPr>
          <p:cNvPr id="88"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cat</a:t>
            </a:r>
            <a:endParaRPr lang="en-US" sz="1400" b="0" dirty="0">
              <a:solidFill>
                <a:schemeClr val="bg1"/>
              </a:solidFill>
            </a:endParaRPr>
          </a:p>
        </p:txBody>
      </p:sp>
      <p:sp>
        <p:nvSpPr>
          <p:cNvPr id="89" name="Rectangle 19"/>
          <p:cNvSpPr>
            <a:spLocks noChangeArrowheads="1"/>
          </p:cNvSpPr>
          <p:nvPr/>
        </p:nvSpPr>
        <p:spPr bwMode="auto">
          <a:xfrm>
            <a:off x="5194299" y="3373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egg</a:t>
            </a:r>
            <a:endParaRPr lang="en-US" sz="1400" b="0" dirty="0">
              <a:solidFill>
                <a:schemeClr val="bg1"/>
              </a:solidFill>
            </a:endParaRPr>
          </a:p>
        </p:txBody>
      </p:sp>
      <p:sp>
        <p:nvSpPr>
          <p:cNvPr id="90" name="Rectangle 19"/>
          <p:cNvSpPr>
            <a:spLocks noChangeArrowheads="1"/>
          </p:cNvSpPr>
          <p:nvPr/>
        </p:nvSpPr>
        <p:spPr bwMode="auto">
          <a:xfrm>
            <a:off x="5194299" y="375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fish</a:t>
            </a:r>
            <a:endParaRPr lang="en-US" sz="1400" b="0" dirty="0">
              <a:solidFill>
                <a:schemeClr val="bg1"/>
              </a:solidFill>
            </a:endParaRPr>
          </a:p>
        </p:txBody>
      </p:sp>
      <p:sp>
        <p:nvSpPr>
          <p:cNvPr id="91"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green</a:t>
            </a:r>
            <a:endParaRPr lang="en-US" sz="1400" b="0" dirty="0">
              <a:solidFill>
                <a:schemeClr val="bg1"/>
              </a:solidFill>
            </a:endParaRPr>
          </a:p>
        </p:txBody>
      </p:sp>
      <p:sp>
        <p:nvSpPr>
          <p:cNvPr id="92"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ham</a:t>
            </a:r>
            <a:endParaRPr lang="en-US" sz="1400" b="0" dirty="0">
              <a:solidFill>
                <a:schemeClr val="bg1"/>
              </a:solidFill>
            </a:endParaRPr>
          </a:p>
        </p:txBody>
      </p:sp>
      <p:sp>
        <p:nvSpPr>
          <p:cNvPr id="93"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hat</a:t>
            </a:r>
            <a:endParaRPr lang="en-US" sz="1400" b="0" dirty="0">
              <a:solidFill>
                <a:schemeClr val="bg1"/>
              </a:solidFill>
            </a:endParaRPr>
          </a:p>
        </p:txBody>
      </p:sp>
      <p:sp>
        <p:nvSpPr>
          <p:cNvPr id="94"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one</a:t>
            </a:r>
            <a:endParaRPr lang="en-US" sz="1400" b="0" dirty="0">
              <a:solidFill>
                <a:schemeClr val="bg1"/>
              </a:solidFill>
            </a:endParaRPr>
          </a:p>
        </p:txBody>
      </p:sp>
      <p:cxnSp>
        <p:nvCxnSpPr>
          <p:cNvPr id="103" name="Straight Arrow Connector 227"/>
          <p:cNvCxnSpPr>
            <a:cxnSpLocks noChangeShapeType="1"/>
            <a:stCxn id="87" idx="3"/>
            <a:endCxn id="79" idx="1"/>
          </p:cNvCxnSpPr>
          <p:nvPr/>
        </p:nvCxnSpPr>
        <p:spPr bwMode="auto">
          <a:xfrm flipV="1">
            <a:off x="6345237" y="2762456"/>
            <a:ext cx="156369"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4" name="Straight Arrow Connector 228"/>
          <p:cNvCxnSpPr>
            <a:cxnSpLocks noChangeShapeType="1"/>
            <a:stCxn id="79" idx="3"/>
            <a:endCxn id="163" idx="1"/>
          </p:cNvCxnSpPr>
          <p:nvPr/>
        </p:nvCxnSpPr>
        <p:spPr bwMode="auto">
          <a:xfrm>
            <a:off x="6783736" y="2762456"/>
            <a:ext cx="169165"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80" idx="1"/>
          </p:cNvCxnSpPr>
          <p:nvPr/>
        </p:nvCxnSpPr>
        <p:spPr bwMode="auto">
          <a:xfrm>
            <a:off x="6345237" y="3142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6" name="Straight Arrow Connector 232"/>
          <p:cNvCxnSpPr>
            <a:cxnSpLocks noChangeShapeType="1"/>
            <a:stCxn id="80" idx="3"/>
            <a:endCxn id="157" idx="1"/>
          </p:cNvCxnSpPr>
          <p:nvPr/>
        </p:nvCxnSpPr>
        <p:spPr bwMode="auto">
          <a:xfrm flipV="1">
            <a:off x="6783736" y="3142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81" idx="1"/>
          </p:cNvCxnSpPr>
          <p:nvPr/>
        </p:nvCxnSpPr>
        <p:spPr bwMode="auto">
          <a:xfrm>
            <a:off x="6345237" y="3523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8" name="Straight Arrow Connector 234"/>
          <p:cNvCxnSpPr>
            <a:cxnSpLocks noChangeShapeType="1"/>
            <a:stCxn id="81" idx="3"/>
            <a:endCxn id="158" idx="1"/>
          </p:cNvCxnSpPr>
          <p:nvPr/>
        </p:nvCxnSpPr>
        <p:spPr bwMode="auto">
          <a:xfrm flipV="1">
            <a:off x="6783736" y="3523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85" idx="1"/>
          </p:cNvCxnSpPr>
          <p:nvPr/>
        </p:nvCxnSpPr>
        <p:spPr bwMode="auto">
          <a:xfrm flipV="1">
            <a:off x="6345237" y="3905456"/>
            <a:ext cx="156369" cy="1"/>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0" name="Straight Arrow Connector 236"/>
          <p:cNvCxnSpPr>
            <a:cxnSpLocks noChangeShapeType="1"/>
            <a:stCxn id="85" idx="3"/>
            <a:endCxn id="159" idx="1"/>
          </p:cNvCxnSpPr>
          <p:nvPr/>
        </p:nvCxnSpPr>
        <p:spPr bwMode="auto">
          <a:xfrm>
            <a:off x="6783736" y="3905456"/>
            <a:ext cx="169165" cy="58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83" idx="1"/>
          </p:cNvCxnSpPr>
          <p:nvPr/>
        </p:nvCxnSpPr>
        <p:spPr bwMode="auto">
          <a:xfrm>
            <a:off x="6345237" y="4285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2" name="Straight Arrow Connector 238"/>
          <p:cNvCxnSpPr>
            <a:cxnSpLocks noChangeShapeType="1"/>
            <a:stCxn id="83" idx="3"/>
            <a:endCxn id="161" idx="1"/>
          </p:cNvCxnSpPr>
          <p:nvPr/>
        </p:nvCxnSpPr>
        <p:spPr bwMode="auto">
          <a:xfrm flipV="1">
            <a:off x="6783736" y="4285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84" idx="1"/>
          </p:cNvCxnSpPr>
          <p:nvPr/>
        </p:nvCxnSpPr>
        <p:spPr bwMode="auto">
          <a:xfrm>
            <a:off x="6345237" y="4666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4" name="Straight Arrow Connector 240"/>
          <p:cNvCxnSpPr>
            <a:cxnSpLocks noChangeShapeType="1"/>
            <a:stCxn id="84" idx="3"/>
            <a:endCxn id="160" idx="1"/>
          </p:cNvCxnSpPr>
          <p:nvPr/>
        </p:nvCxnSpPr>
        <p:spPr bwMode="auto">
          <a:xfrm flipV="1">
            <a:off x="6783736" y="4666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82" idx="1"/>
          </p:cNvCxnSpPr>
          <p:nvPr/>
        </p:nvCxnSpPr>
        <p:spPr bwMode="auto">
          <a:xfrm>
            <a:off x="6345237" y="5047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6" name="Straight Arrow Connector 242"/>
          <p:cNvCxnSpPr>
            <a:cxnSpLocks noChangeShapeType="1"/>
            <a:stCxn id="82" idx="3"/>
            <a:endCxn id="162" idx="1"/>
          </p:cNvCxnSpPr>
          <p:nvPr/>
        </p:nvCxnSpPr>
        <p:spPr bwMode="auto">
          <a:xfrm flipV="1">
            <a:off x="6783736" y="5047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86" idx="1"/>
          </p:cNvCxnSpPr>
          <p:nvPr/>
        </p:nvCxnSpPr>
        <p:spPr bwMode="auto">
          <a:xfrm>
            <a:off x="6345237" y="5428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8" name="Straight Arrow Connector 244"/>
          <p:cNvCxnSpPr>
            <a:cxnSpLocks noChangeShapeType="1"/>
            <a:stCxn id="86" idx="3"/>
            <a:endCxn id="164" idx="1"/>
          </p:cNvCxnSpPr>
          <p:nvPr/>
        </p:nvCxnSpPr>
        <p:spPr bwMode="auto">
          <a:xfrm flipV="1">
            <a:off x="6783736" y="5428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4038600" y="4133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123" name="Rectangle 122"/>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124" name="Rectangle 123"/>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125" name="Rectangle 124"/>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26" name="Rectangle 125"/>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27" name="Rectangle 92"/>
          <p:cNvSpPr>
            <a:spLocks noChangeArrowheads="1"/>
          </p:cNvSpPr>
          <p:nvPr/>
        </p:nvSpPr>
        <p:spPr bwMode="auto">
          <a:xfrm>
            <a:off x="3265488" y="5657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28"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red</a:t>
            </a:r>
            <a:endParaRPr lang="en-US" sz="1400" b="0" dirty="0">
              <a:solidFill>
                <a:schemeClr val="bg1"/>
              </a:solidFill>
            </a:endParaRPr>
          </a:p>
        </p:txBody>
      </p:sp>
      <p:sp>
        <p:nvSpPr>
          <p:cNvPr id="129" name="Rectangle 128"/>
          <p:cNvSpPr>
            <a:spLocks noChangeArrowheads="1"/>
          </p:cNvSpPr>
          <p:nvPr/>
        </p:nvSpPr>
        <p:spPr bwMode="auto">
          <a:xfrm>
            <a:off x="20113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30" name="Rectangle 129"/>
          <p:cNvSpPr>
            <a:spLocks noChangeArrowheads="1"/>
          </p:cNvSpPr>
          <p:nvPr/>
        </p:nvSpPr>
        <p:spPr bwMode="auto">
          <a:xfrm>
            <a:off x="23161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31" name="Rectangle 130"/>
          <p:cNvSpPr>
            <a:spLocks noChangeArrowheads="1"/>
          </p:cNvSpPr>
          <p:nvPr/>
        </p:nvSpPr>
        <p:spPr bwMode="auto">
          <a:xfrm>
            <a:off x="26209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32" name="Rectangle 131"/>
          <p:cNvSpPr>
            <a:spLocks noChangeArrowheads="1"/>
          </p:cNvSpPr>
          <p:nvPr/>
        </p:nvSpPr>
        <p:spPr bwMode="auto">
          <a:xfrm>
            <a:off x="29257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33" name="Rectangle 92"/>
          <p:cNvSpPr>
            <a:spLocks noChangeArrowheads="1"/>
          </p:cNvSpPr>
          <p:nvPr/>
        </p:nvSpPr>
        <p:spPr bwMode="auto">
          <a:xfrm>
            <a:off x="3265488" y="6038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34" name="Rectangle 19"/>
          <p:cNvSpPr>
            <a:spLocks noChangeArrowheads="1"/>
          </p:cNvSpPr>
          <p:nvPr/>
        </p:nvSpPr>
        <p:spPr bwMode="auto">
          <a:xfrm>
            <a:off x="838200" y="6040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two</a:t>
            </a:r>
            <a:endParaRPr lang="en-US" sz="1400" b="0" dirty="0">
              <a:solidFill>
                <a:schemeClr val="bg1"/>
              </a:solidFill>
            </a:endParaRPr>
          </a:p>
        </p:txBody>
      </p:sp>
      <p:sp>
        <p:nvSpPr>
          <p:cNvPr id="137" name="Rectangle 92"/>
          <p:cNvSpPr>
            <a:spLocks noChangeArrowheads="1"/>
          </p:cNvSpPr>
          <p:nvPr/>
        </p:nvSpPr>
        <p:spPr bwMode="black">
          <a:xfrm>
            <a:off x="6501606" y="5657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38" name="Rectangle 19"/>
          <p:cNvSpPr>
            <a:spLocks noChangeArrowheads="1"/>
          </p:cNvSpPr>
          <p:nvPr/>
        </p:nvSpPr>
        <p:spPr bwMode="auto">
          <a:xfrm>
            <a:off x="5194299"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red</a:t>
            </a:r>
            <a:endParaRPr lang="en-US" sz="1400" b="0" dirty="0">
              <a:solidFill>
                <a:schemeClr val="bg1"/>
              </a:solidFill>
            </a:endParaRPr>
          </a:p>
        </p:txBody>
      </p:sp>
      <p:cxnSp>
        <p:nvCxnSpPr>
          <p:cNvPr id="139" name="Straight Arrow Connector 243"/>
          <p:cNvCxnSpPr>
            <a:cxnSpLocks noChangeShapeType="1"/>
            <a:stCxn id="138" idx="3"/>
            <a:endCxn id="137" idx="1"/>
          </p:cNvCxnSpPr>
          <p:nvPr/>
        </p:nvCxnSpPr>
        <p:spPr bwMode="auto">
          <a:xfrm>
            <a:off x="6345237" y="5809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0" name="Straight Arrow Connector 244"/>
          <p:cNvCxnSpPr>
            <a:cxnSpLocks noChangeShapeType="1"/>
            <a:stCxn id="137" idx="3"/>
            <a:endCxn id="166" idx="1"/>
          </p:cNvCxnSpPr>
          <p:nvPr/>
        </p:nvCxnSpPr>
        <p:spPr bwMode="auto">
          <a:xfrm flipV="1">
            <a:off x="6783736" y="5809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2" name="Rectangle 92"/>
          <p:cNvSpPr>
            <a:spLocks noChangeArrowheads="1"/>
          </p:cNvSpPr>
          <p:nvPr/>
        </p:nvSpPr>
        <p:spPr bwMode="black">
          <a:xfrm>
            <a:off x="6501606" y="6038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43" name="Rectangle 19"/>
          <p:cNvSpPr>
            <a:spLocks noChangeArrowheads="1"/>
          </p:cNvSpPr>
          <p:nvPr/>
        </p:nvSpPr>
        <p:spPr bwMode="auto">
          <a:xfrm>
            <a:off x="5202237" y="6040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two</a:t>
            </a:r>
            <a:endParaRPr lang="en-US" sz="1400" b="0" dirty="0">
              <a:solidFill>
                <a:schemeClr val="bg1"/>
              </a:solidFill>
            </a:endParaRPr>
          </a:p>
        </p:txBody>
      </p:sp>
      <p:cxnSp>
        <p:nvCxnSpPr>
          <p:cNvPr id="144" name="Straight Arrow Connector 243"/>
          <p:cNvCxnSpPr>
            <a:cxnSpLocks noChangeShapeType="1"/>
            <a:stCxn id="143" idx="3"/>
            <a:endCxn id="142" idx="1"/>
          </p:cNvCxnSpPr>
          <p:nvPr/>
        </p:nvCxnSpPr>
        <p:spPr bwMode="auto">
          <a:xfrm>
            <a:off x="6353175" y="6190457"/>
            <a:ext cx="148431"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5" name="Straight Arrow Connector 244"/>
          <p:cNvCxnSpPr>
            <a:cxnSpLocks noChangeShapeType="1"/>
            <a:stCxn id="142" idx="3"/>
            <a:endCxn id="167" idx="1"/>
          </p:cNvCxnSpPr>
          <p:nvPr/>
        </p:nvCxnSpPr>
        <p:spPr bwMode="auto">
          <a:xfrm flipV="1">
            <a:off x="6783736" y="6190457"/>
            <a:ext cx="177103"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grpSp>
        <p:nvGrpSpPr>
          <p:cNvPr id="2" name="Group 16"/>
          <p:cNvGrpSpPr/>
          <p:nvPr/>
        </p:nvGrpSpPr>
        <p:grpSpPr>
          <a:xfrm>
            <a:off x="457200" y="1143000"/>
            <a:ext cx="1839047" cy="521732"/>
            <a:chOff x="762000" y="1905000"/>
            <a:chExt cx="1839047" cy="521732"/>
          </a:xfrm>
        </p:grpSpPr>
        <p:sp>
          <p:nvSpPr>
            <p:cNvPr id="146" name="TextBox 145"/>
            <p:cNvSpPr txBox="1"/>
            <p:nvPr/>
          </p:nvSpPr>
          <p:spPr>
            <a:xfrm>
              <a:off x="838200" y="2057400"/>
              <a:ext cx="1762847"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147" name="TextBox 146"/>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grpSp>
        <p:nvGrpSpPr>
          <p:cNvPr id="3" name="Group 32"/>
          <p:cNvGrpSpPr/>
          <p:nvPr/>
        </p:nvGrpSpPr>
        <p:grpSpPr>
          <a:xfrm>
            <a:off x="2474213" y="1143000"/>
            <a:ext cx="1827100" cy="521732"/>
            <a:chOff x="762000" y="1905000"/>
            <a:chExt cx="1827100" cy="521732"/>
          </a:xfrm>
        </p:grpSpPr>
        <p:sp>
          <p:nvSpPr>
            <p:cNvPr id="149" name="TextBox 148"/>
            <p:cNvSpPr txBox="1"/>
            <p:nvPr/>
          </p:nvSpPr>
          <p:spPr>
            <a:xfrm>
              <a:off x="838200" y="2057400"/>
              <a:ext cx="1750900"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150" name="TextBox 149"/>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grpSp>
        <p:nvGrpSpPr>
          <p:cNvPr id="5" name="Group 44"/>
          <p:cNvGrpSpPr/>
          <p:nvPr/>
        </p:nvGrpSpPr>
        <p:grpSpPr>
          <a:xfrm>
            <a:off x="4526771" y="1143000"/>
            <a:ext cx="1491972" cy="521732"/>
            <a:chOff x="762000" y="1905000"/>
            <a:chExt cx="1491972" cy="521732"/>
          </a:xfrm>
        </p:grpSpPr>
        <p:sp>
          <p:nvSpPr>
            <p:cNvPr id="152" name="TextBox 151"/>
            <p:cNvSpPr txBox="1"/>
            <p:nvPr/>
          </p:nvSpPr>
          <p:spPr>
            <a:xfrm>
              <a:off x="838200" y="2057400"/>
              <a:ext cx="1415772"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153" name="TextBox 152"/>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grpSp>
        <p:nvGrpSpPr>
          <p:cNvPr id="6" name="Group 44"/>
          <p:cNvGrpSpPr/>
          <p:nvPr/>
        </p:nvGrpSpPr>
        <p:grpSpPr>
          <a:xfrm>
            <a:off x="6208013" y="1143000"/>
            <a:ext cx="2095014" cy="521732"/>
            <a:chOff x="762000" y="1905000"/>
            <a:chExt cx="2095014" cy="521732"/>
          </a:xfrm>
        </p:grpSpPr>
        <p:sp>
          <p:nvSpPr>
            <p:cNvPr id="155" name="TextBox 154"/>
            <p:cNvSpPr txBox="1"/>
            <p:nvPr/>
          </p:nvSpPr>
          <p:spPr>
            <a:xfrm>
              <a:off x="838200" y="2057400"/>
              <a:ext cx="2018814"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green eggs and ham</a:t>
              </a:r>
              <a:endParaRPr lang="en-US" sz="1800" b="0" dirty="0">
                <a:solidFill>
                  <a:schemeClr val="bg1"/>
                </a:solidFill>
                <a:latin typeface="Gill Sans"/>
                <a:cs typeface="Gill Sans"/>
              </a:endParaRPr>
            </a:p>
          </p:txBody>
        </p:sp>
        <p:sp>
          <p:nvSpPr>
            <p:cNvPr id="156" name="TextBox 155"/>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4</a:t>
              </a:r>
              <a:endParaRPr lang="en-US" sz="1400" b="0" dirty="0">
                <a:solidFill>
                  <a:srgbClr val="FF0000"/>
                </a:solidFill>
                <a:latin typeface="Gill Sans"/>
                <a:cs typeface="Gill Sans"/>
              </a:endParaRPr>
            </a:p>
          </p:txBody>
        </p:sp>
      </p:grpSp>
      <p:sp>
        <p:nvSpPr>
          <p:cNvPr id="157" name="Rectangle 6"/>
          <p:cNvSpPr>
            <a:spLocks noChangeArrowheads="1"/>
          </p:cNvSpPr>
          <p:nvPr/>
        </p:nvSpPr>
        <p:spPr bwMode="auto">
          <a:xfrm>
            <a:off x="6952901"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3</a:t>
            </a:r>
            <a:endParaRPr lang="en-US" sz="1400" b="0" dirty="0">
              <a:solidFill>
                <a:schemeClr val="bg1"/>
              </a:solidFill>
            </a:endParaRPr>
          </a:p>
        </p:txBody>
      </p:sp>
      <p:sp>
        <p:nvSpPr>
          <p:cNvPr id="158" name="Rectangle 7"/>
          <p:cNvSpPr>
            <a:spLocks noChangeArrowheads="1"/>
          </p:cNvSpPr>
          <p:nvPr/>
        </p:nvSpPr>
        <p:spPr bwMode="auto">
          <a:xfrm>
            <a:off x="6952901" y="3373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4</a:t>
            </a:r>
            <a:endParaRPr lang="en-US" sz="1400" b="0" dirty="0">
              <a:solidFill>
                <a:schemeClr val="bg1"/>
              </a:solidFill>
            </a:endParaRPr>
          </a:p>
        </p:txBody>
      </p:sp>
      <p:sp>
        <p:nvSpPr>
          <p:cNvPr id="159" name="Rectangle 8"/>
          <p:cNvSpPr>
            <a:spLocks noChangeArrowheads="1"/>
          </p:cNvSpPr>
          <p:nvPr/>
        </p:nvSpPr>
        <p:spPr bwMode="auto">
          <a:xfrm>
            <a:off x="6952901"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60" name="Rectangle 10"/>
          <p:cNvSpPr>
            <a:spLocks noChangeArrowheads="1"/>
          </p:cNvSpPr>
          <p:nvPr/>
        </p:nvSpPr>
        <p:spPr bwMode="auto">
          <a:xfrm>
            <a:off x="6952901"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4</a:t>
            </a:r>
            <a:endParaRPr lang="en-US" sz="1400" b="0" dirty="0">
              <a:solidFill>
                <a:schemeClr val="bg1"/>
              </a:solidFill>
            </a:endParaRPr>
          </a:p>
        </p:txBody>
      </p:sp>
      <p:sp>
        <p:nvSpPr>
          <p:cNvPr id="161" name="Rectangle 16"/>
          <p:cNvSpPr>
            <a:spLocks noChangeArrowheads="1"/>
          </p:cNvSpPr>
          <p:nvPr/>
        </p:nvSpPr>
        <p:spPr bwMode="auto">
          <a:xfrm>
            <a:off x="6952901"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4</a:t>
            </a:r>
            <a:endParaRPr lang="en-US" sz="1400" b="0" dirty="0">
              <a:solidFill>
                <a:schemeClr val="bg1"/>
              </a:solidFill>
            </a:endParaRPr>
          </a:p>
        </p:txBody>
      </p:sp>
      <p:sp>
        <p:nvSpPr>
          <p:cNvPr id="162" name="Rectangle 18"/>
          <p:cNvSpPr>
            <a:spLocks noChangeArrowheads="1"/>
          </p:cNvSpPr>
          <p:nvPr/>
        </p:nvSpPr>
        <p:spPr bwMode="auto">
          <a:xfrm>
            <a:off x="6952901"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3</a:t>
            </a:r>
            <a:endParaRPr lang="en-US" sz="1400" b="0" dirty="0">
              <a:solidFill>
                <a:schemeClr val="bg1"/>
              </a:solidFill>
            </a:endParaRPr>
          </a:p>
        </p:txBody>
      </p:sp>
      <p:sp>
        <p:nvSpPr>
          <p:cNvPr id="163" name="Rectangle 19"/>
          <p:cNvSpPr>
            <a:spLocks noChangeArrowheads="1"/>
          </p:cNvSpPr>
          <p:nvPr/>
        </p:nvSpPr>
        <p:spPr bwMode="auto">
          <a:xfrm>
            <a:off x="6952901" y="2613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64" name="Rectangle 34"/>
          <p:cNvSpPr>
            <a:spLocks noChangeArrowheads="1"/>
          </p:cNvSpPr>
          <p:nvPr/>
        </p:nvSpPr>
        <p:spPr bwMode="auto">
          <a:xfrm>
            <a:off x="6952901"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65" name="Rectangle 7"/>
          <p:cNvSpPr>
            <a:spLocks noChangeArrowheads="1"/>
          </p:cNvSpPr>
          <p:nvPr/>
        </p:nvSpPr>
        <p:spPr bwMode="auto">
          <a:xfrm>
            <a:off x="7991856"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66" name="Rectangle 34"/>
          <p:cNvSpPr>
            <a:spLocks noChangeArrowheads="1"/>
          </p:cNvSpPr>
          <p:nvPr/>
        </p:nvSpPr>
        <p:spPr bwMode="auto">
          <a:xfrm>
            <a:off x="6952901"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67" name="Rectangle 34"/>
          <p:cNvSpPr>
            <a:spLocks noChangeArrowheads="1"/>
          </p:cNvSpPr>
          <p:nvPr/>
        </p:nvSpPr>
        <p:spPr bwMode="auto">
          <a:xfrm>
            <a:off x="6960839" y="6040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cxnSp>
        <p:nvCxnSpPr>
          <p:cNvPr id="194" name="Straight Arrow Connector 236"/>
          <p:cNvCxnSpPr>
            <a:cxnSpLocks noChangeShapeType="1"/>
          </p:cNvCxnSpPr>
          <p:nvPr/>
        </p:nvCxnSpPr>
        <p:spPr bwMode="auto">
          <a:xfrm>
            <a:off x="7818120" y="3906045"/>
            <a:ext cx="173037"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12040831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6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8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8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8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8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8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8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8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9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9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9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9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9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9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9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174" grpId="0" animBg="1"/>
      <p:bldP spid="179" grpId="0" animBg="1"/>
      <p:bldP spid="190" grpId="0" animBg="1"/>
      <p:bldP spid="191" grpId="0" animBg="1"/>
      <p:bldP spid="192" grpId="0" animBg="1"/>
      <p:bldP spid="193" grpId="0" animBg="1"/>
      <p:bldP spid="195" grpId="0" animBg="1"/>
      <p:bldP spid="196" grpId="0" animBg="1"/>
      <p:bldP spid="197" grpId="0" animBg="1"/>
      <p:bldP spid="199" grpId="0" animBg="1"/>
      <p:bldP spid="198"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119" grpId="0" animBg="1"/>
      <p:bldP spid="137" grpId="0" animBg="1"/>
      <p:bldP spid="138" grpId="0" animBg="1"/>
      <p:bldP spid="142" grpId="0" animBg="1"/>
      <p:bldP spid="143"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Retrieval in a Nutshell</a:t>
            </a:r>
            <a:endParaRPr lang="en-US" dirty="0"/>
          </a:p>
        </p:txBody>
      </p:sp>
      <p:sp>
        <p:nvSpPr>
          <p:cNvPr id="3" name="Content Placeholder 2"/>
          <p:cNvSpPr>
            <a:spLocks noGrp="1"/>
          </p:cNvSpPr>
          <p:nvPr>
            <p:ph idx="1"/>
          </p:nvPr>
        </p:nvSpPr>
        <p:spPr/>
        <p:txBody>
          <a:bodyPr/>
          <a:lstStyle/>
          <a:p>
            <a:r>
              <a:rPr lang="en-US" dirty="0" smtClean="0"/>
              <a:t>Look up postings lists corresponding to query terms</a:t>
            </a:r>
          </a:p>
          <a:p>
            <a:r>
              <a:rPr lang="en-US" dirty="0" smtClean="0"/>
              <a:t>Traverse postings for each query term</a:t>
            </a:r>
          </a:p>
          <a:p>
            <a:r>
              <a:rPr lang="en-US" dirty="0" smtClean="0"/>
              <a:t>Store partial query-document scores in accumulators</a:t>
            </a:r>
          </a:p>
          <a:p>
            <a:r>
              <a:rPr lang="en-US" dirty="0" smtClean="0"/>
              <a:t>Select top </a:t>
            </a:r>
            <a:r>
              <a:rPr lang="en-US" i="1" dirty="0" smtClean="0"/>
              <a:t>k</a:t>
            </a:r>
            <a:r>
              <a:rPr lang="en-US" dirty="0" smtClean="0"/>
              <a:t> results to return</a:t>
            </a:r>
            <a:endParaRPr lang="en-US" dirty="0"/>
          </a:p>
        </p:txBody>
      </p:sp>
    </p:spTree>
    <p:extLst>
      <p:ext uri="{BB962C8B-B14F-4D97-AF65-F5344CB8AC3E}">
        <p14:creationId xmlns:p14="http://schemas.microsoft.com/office/powerpoint/2010/main" val="4422192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Data Warehouses</a:t>
            </a:r>
            <a:endParaRPr lang="en-US" dirty="0"/>
          </a:p>
        </p:txBody>
      </p:sp>
      <p:pic>
        <p:nvPicPr>
          <p:cNvPr id="3" name="Picture 2" descr="Star-schema-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330817"/>
            <a:ext cx="7239000" cy="4384183"/>
          </a:xfrm>
          <a:prstGeom prst="rect">
            <a:avLst/>
          </a:prstGeom>
        </p:spPr>
      </p:pic>
      <p:sp>
        <p:nvSpPr>
          <p:cNvPr id="5" name="TextBox 4"/>
          <p:cNvSpPr txBox="1"/>
          <p:nvPr/>
        </p:nvSpPr>
        <p:spPr>
          <a:xfrm>
            <a:off x="403507" y="4401741"/>
            <a:ext cx="5463893" cy="1846659"/>
          </a:xfrm>
          <a:prstGeom prst="rect">
            <a:avLst/>
          </a:prstGeom>
          <a:noFill/>
        </p:spPr>
        <p:txBody>
          <a:bodyPr wrap="none" rtlCol="0">
            <a:spAutoFit/>
          </a:bodyPr>
          <a:lstStyle/>
          <a:p>
            <a:r>
              <a:rPr lang="en-US" sz="1400" b="0" dirty="0" smtClean="0">
                <a:solidFill>
                  <a:schemeClr val="bg1"/>
                </a:solidFill>
                <a:latin typeface="Andale Mono"/>
                <a:cs typeface="Andale Mono"/>
              </a:rPr>
              <a:t>SELECT  </a:t>
            </a:r>
            <a:r>
              <a:rPr lang="en-US" sz="1400" b="0" dirty="0" err="1">
                <a:solidFill>
                  <a:schemeClr val="bg1"/>
                </a:solidFill>
                <a:latin typeface="Andale Mono"/>
                <a:cs typeface="Andale Mono"/>
              </a:rPr>
              <a:t>P.Brand</a:t>
            </a:r>
            <a:r>
              <a:rPr lang="en-US" sz="1400" b="0" dirty="0" smtClean="0">
                <a:solidFill>
                  <a:schemeClr val="bg1"/>
                </a:solidFill>
                <a:latin typeface="Andale Mono"/>
                <a:cs typeface="Andale Mono"/>
              </a:rPr>
              <a:t>, </a:t>
            </a:r>
            <a:r>
              <a:rPr lang="en-US" sz="1400" b="0" dirty="0" err="1" smtClean="0">
                <a:solidFill>
                  <a:schemeClr val="bg1"/>
                </a:solidFill>
                <a:latin typeface="Andale Mono"/>
                <a:cs typeface="Andale Mono"/>
              </a:rPr>
              <a:t>S.Country</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SUM(</a:t>
            </a:r>
            <a:r>
              <a:rPr lang="en-US" sz="1400" b="0" dirty="0" err="1">
                <a:solidFill>
                  <a:schemeClr val="bg1"/>
                </a:solidFill>
                <a:latin typeface="Andale Mono"/>
                <a:cs typeface="Andale Mono"/>
              </a:rPr>
              <a:t>F.Units_Sold</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FROM </a:t>
            </a:r>
            <a:r>
              <a:rPr lang="en-US" sz="1400" b="0" dirty="0" err="1">
                <a:solidFill>
                  <a:schemeClr val="bg1"/>
                </a:solidFill>
                <a:latin typeface="Andale Mono"/>
                <a:cs typeface="Andale Mono"/>
              </a:rPr>
              <a:t>Fact_Sales</a:t>
            </a:r>
            <a:r>
              <a:rPr lang="en-US" sz="1400" b="0" dirty="0">
                <a:solidFill>
                  <a:schemeClr val="bg1"/>
                </a:solidFill>
                <a:latin typeface="Andale Mono"/>
                <a:cs typeface="Andale Mono"/>
              </a:rPr>
              <a:t> F</a:t>
            </a:r>
          </a:p>
          <a:p>
            <a:r>
              <a:rPr lang="en-US" sz="1400" b="0" dirty="0">
                <a:solidFill>
                  <a:schemeClr val="bg1"/>
                </a:solidFill>
                <a:latin typeface="Andale Mono"/>
                <a:cs typeface="Andale Mono"/>
              </a:rPr>
              <a:t>INNER JOIN </a:t>
            </a:r>
            <a:r>
              <a:rPr lang="en-US" sz="1400" b="0" dirty="0" err="1">
                <a:solidFill>
                  <a:schemeClr val="bg1"/>
                </a:solidFill>
                <a:latin typeface="Andale Mono"/>
                <a:cs typeface="Andale Mono"/>
              </a:rPr>
              <a:t>Dim_Date</a:t>
            </a:r>
            <a:r>
              <a:rPr lang="en-US" sz="1400" b="0" dirty="0">
                <a:solidFill>
                  <a:schemeClr val="bg1"/>
                </a:solidFill>
                <a:latin typeface="Andale Mono"/>
                <a:cs typeface="Andale Mono"/>
              </a:rPr>
              <a:t> D    ON </a:t>
            </a:r>
            <a:r>
              <a:rPr lang="en-US" sz="1400" b="0" dirty="0" err="1">
                <a:solidFill>
                  <a:schemeClr val="bg1"/>
                </a:solidFill>
                <a:latin typeface="Andale Mono"/>
                <a:cs typeface="Andale Mono"/>
              </a:rPr>
              <a:t>F.Date_Id</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D.Id</a:t>
            </a:r>
            <a:endParaRPr lang="en-US" sz="1400" b="0" dirty="0">
              <a:solidFill>
                <a:schemeClr val="bg1"/>
              </a:solidFill>
              <a:latin typeface="Andale Mono"/>
              <a:cs typeface="Andale Mono"/>
            </a:endParaRPr>
          </a:p>
          <a:p>
            <a:r>
              <a:rPr lang="en-US" sz="1400" b="0" dirty="0">
                <a:solidFill>
                  <a:schemeClr val="bg1"/>
                </a:solidFill>
                <a:latin typeface="Andale Mono"/>
                <a:cs typeface="Andale Mono"/>
              </a:rPr>
              <a:t>INNER JOIN </a:t>
            </a:r>
            <a:r>
              <a:rPr lang="en-US" sz="1400" b="0" dirty="0" err="1">
                <a:solidFill>
                  <a:schemeClr val="bg1"/>
                </a:solidFill>
                <a:latin typeface="Andale Mono"/>
                <a:cs typeface="Andale Mono"/>
              </a:rPr>
              <a:t>Dim_Store</a:t>
            </a:r>
            <a:r>
              <a:rPr lang="en-US" sz="1400" b="0" dirty="0">
                <a:solidFill>
                  <a:schemeClr val="bg1"/>
                </a:solidFill>
                <a:latin typeface="Andale Mono"/>
                <a:cs typeface="Andale Mono"/>
              </a:rPr>
              <a:t> S   ON </a:t>
            </a:r>
            <a:r>
              <a:rPr lang="en-US" sz="1400" b="0" dirty="0" err="1">
                <a:solidFill>
                  <a:schemeClr val="bg1"/>
                </a:solidFill>
                <a:latin typeface="Andale Mono"/>
                <a:cs typeface="Andale Mono"/>
              </a:rPr>
              <a:t>F.Store_Id</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S.Id</a:t>
            </a:r>
            <a:endParaRPr lang="en-US" sz="1400" b="0" dirty="0">
              <a:solidFill>
                <a:schemeClr val="bg1"/>
              </a:solidFill>
              <a:latin typeface="Andale Mono"/>
              <a:cs typeface="Andale Mono"/>
            </a:endParaRPr>
          </a:p>
          <a:p>
            <a:r>
              <a:rPr lang="en-US" sz="1400" b="0" dirty="0">
                <a:solidFill>
                  <a:schemeClr val="bg1"/>
                </a:solidFill>
                <a:latin typeface="Andale Mono"/>
                <a:cs typeface="Andale Mono"/>
              </a:rPr>
              <a:t>INNER JOIN </a:t>
            </a:r>
            <a:r>
              <a:rPr lang="en-US" sz="1400" b="0" dirty="0" err="1">
                <a:solidFill>
                  <a:schemeClr val="bg1"/>
                </a:solidFill>
                <a:latin typeface="Andale Mono"/>
                <a:cs typeface="Andale Mono"/>
              </a:rPr>
              <a:t>Dim_Product</a:t>
            </a:r>
            <a:r>
              <a:rPr lang="en-US" sz="1400" b="0" dirty="0">
                <a:solidFill>
                  <a:schemeClr val="bg1"/>
                </a:solidFill>
                <a:latin typeface="Andale Mono"/>
                <a:cs typeface="Andale Mono"/>
              </a:rPr>
              <a:t> P ON </a:t>
            </a:r>
            <a:r>
              <a:rPr lang="en-US" sz="1400" b="0" dirty="0" err="1">
                <a:solidFill>
                  <a:schemeClr val="bg1"/>
                </a:solidFill>
                <a:latin typeface="Andale Mono"/>
                <a:cs typeface="Andale Mono"/>
              </a:rPr>
              <a:t>F.Product_Id</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P.Id</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WHERE D.YEAR </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1997 AND </a:t>
            </a:r>
            <a:r>
              <a:rPr lang="en-US" sz="1400" b="0" dirty="0" err="1">
                <a:solidFill>
                  <a:schemeClr val="bg1"/>
                </a:solidFill>
                <a:latin typeface="Andale Mono"/>
                <a:cs typeface="Andale Mono"/>
              </a:rPr>
              <a:t>P.Product_Category</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tv</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GROUP </a:t>
            </a:r>
            <a:r>
              <a:rPr lang="en-US" sz="1400" b="0" dirty="0" smtClean="0">
                <a:solidFill>
                  <a:schemeClr val="bg1"/>
                </a:solidFill>
                <a:latin typeface="Andale Mono"/>
                <a:cs typeface="Andale Mono"/>
              </a:rPr>
              <a:t>BY </a:t>
            </a:r>
            <a:r>
              <a:rPr lang="en-US" sz="1400" b="0" dirty="0" err="1" smtClean="0">
                <a:solidFill>
                  <a:schemeClr val="bg1"/>
                </a:solidFill>
                <a:latin typeface="Andale Mono"/>
                <a:cs typeface="Andale Mono"/>
              </a:rPr>
              <a:t>P.Brand</a:t>
            </a:r>
            <a:r>
              <a:rPr lang="en-US" sz="1400" b="0" dirty="0" smtClean="0">
                <a:solidFill>
                  <a:schemeClr val="bg1"/>
                </a:solidFill>
                <a:latin typeface="Andale Mono"/>
                <a:cs typeface="Andale Mono"/>
              </a:rPr>
              <a:t>, </a:t>
            </a:r>
            <a:r>
              <a:rPr lang="en-US" sz="1400" b="0" dirty="0" err="1" smtClean="0">
                <a:solidFill>
                  <a:schemeClr val="bg1"/>
                </a:solidFill>
                <a:latin typeface="Andale Mono"/>
                <a:cs typeface="Andale Mono"/>
              </a:rPr>
              <a:t>S.Country</a:t>
            </a:r>
            <a:r>
              <a:rPr lang="en-US" sz="1400" b="0" dirty="0" smtClean="0">
                <a:solidFill>
                  <a:schemeClr val="bg1"/>
                </a:solidFill>
                <a:latin typeface="Andale Mono"/>
                <a:cs typeface="Andale Mono"/>
              </a:rPr>
              <a:t>;</a:t>
            </a:r>
            <a:endParaRPr lang="en-US" sz="1400" b="0" dirty="0">
              <a:solidFill>
                <a:schemeClr val="bg1"/>
              </a:solidFill>
              <a:latin typeface="Andale Mono"/>
              <a:cs typeface="Andale Mono"/>
            </a:endParaRPr>
          </a:p>
        </p:txBody>
      </p:sp>
      <p:sp>
        <p:nvSpPr>
          <p:cNvPr id="6" name="TextBox 5"/>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chemeClr val="bg2"/>
                </a:solidFill>
              </a:rPr>
              <a:t>Source: </a:t>
            </a:r>
            <a:r>
              <a:rPr lang="en-US" sz="1000" b="0" dirty="0" smtClean="0">
                <a:solidFill>
                  <a:schemeClr val="bg2"/>
                </a:solidFill>
              </a:rPr>
              <a:t>Wikipedia (Star Schema)</a:t>
            </a:r>
            <a:endParaRPr lang="en-US" sz="1000" b="0" dirty="0">
              <a:solidFill>
                <a:schemeClr val="bg2"/>
              </a:solidFill>
            </a:endParaRPr>
          </a:p>
        </p:txBody>
      </p:sp>
    </p:spTree>
    <p:extLst>
      <p:ext uri="{BB962C8B-B14F-4D97-AF65-F5344CB8AC3E}">
        <p14:creationId xmlns:p14="http://schemas.microsoft.com/office/powerpoint/2010/main" val="32774927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Retrieval: Document-at-a-Time</a:t>
            </a:r>
            <a:endParaRPr lang="en-US" dirty="0"/>
          </a:p>
        </p:txBody>
      </p:sp>
      <p:sp>
        <p:nvSpPr>
          <p:cNvPr id="3" name="Content Placeholder 2"/>
          <p:cNvSpPr>
            <a:spLocks noGrp="1"/>
          </p:cNvSpPr>
          <p:nvPr>
            <p:ph idx="1"/>
          </p:nvPr>
        </p:nvSpPr>
        <p:spPr/>
        <p:txBody>
          <a:bodyPr/>
          <a:lstStyle/>
          <a:p>
            <a:r>
              <a:rPr lang="en-US" dirty="0" smtClean="0"/>
              <a:t>Evaluate documents one at a time (score all query terms)</a:t>
            </a:r>
          </a:p>
          <a:p>
            <a:pPr lvl="1"/>
            <a:endParaRPr lang="en-US" dirty="0" smtClean="0"/>
          </a:p>
          <a:p>
            <a:pPr lvl="1"/>
            <a:endParaRPr lang="en-US" dirty="0" smtClean="0"/>
          </a:p>
          <a:p>
            <a:endParaRPr lang="en-US" dirty="0" smtClean="0"/>
          </a:p>
          <a:p>
            <a:endParaRPr lang="en-US" dirty="0" smtClean="0"/>
          </a:p>
          <a:p>
            <a:endParaRPr lang="en-US" dirty="0" smtClean="0"/>
          </a:p>
          <a:p>
            <a:endParaRPr lang="en-US" dirty="0" smtClean="0"/>
          </a:p>
          <a:p>
            <a:r>
              <a:rPr lang="en-US" dirty="0" smtClean="0"/>
              <a:t>Tradeoffs</a:t>
            </a:r>
          </a:p>
          <a:p>
            <a:pPr lvl="1"/>
            <a:r>
              <a:rPr lang="en-US" dirty="0" smtClean="0"/>
              <a:t>Small memory footprint (good)</a:t>
            </a:r>
          </a:p>
          <a:p>
            <a:pPr lvl="1"/>
            <a:r>
              <a:rPr lang="en-US" dirty="0" smtClean="0"/>
              <a:t>Skipping possible to avoid reading all </a:t>
            </a:r>
            <a:r>
              <a:rPr lang="en-US" dirty="0" smtClean="0"/>
              <a:t>postings </a:t>
            </a:r>
            <a:r>
              <a:rPr lang="en-US" dirty="0" smtClean="0"/>
              <a:t>(good)</a:t>
            </a:r>
            <a:endParaRPr lang="en-US" dirty="0" smtClean="0"/>
          </a:p>
          <a:p>
            <a:pPr lvl="1"/>
            <a:r>
              <a:rPr lang="en-US" dirty="0" smtClean="0"/>
              <a:t>More </a:t>
            </a:r>
            <a:r>
              <a:rPr lang="en-US" dirty="0" smtClean="0"/>
              <a:t>seeks and irregular data accesses (</a:t>
            </a:r>
            <a:r>
              <a:rPr lang="en-US" dirty="0" smtClean="0"/>
              <a:t>bad</a:t>
            </a:r>
            <a:r>
              <a:rPr lang="en-US" dirty="0" smtClean="0"/>
              <a:t>)</a:t>
            </a:r>
            <a:endParaRPr lang="en-US" dirty="0"/>
          </a:p>
        </p:txBody>
      </p:sp>
      <p:sp>
        <p:nvSpPr>
          <p:cNvPr id="5" name="TextBox 4"/>
          <p:cNvSpPr txBox="1"/>
          <p:nvPr/>
        </p:nvSpPr>
        <p:spPr>
          <a:xfrm>
            <a:off x="762000" y="2176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18" name="Group 40"/>
          <p:cNvGrpSpPr/>
          <p:nvPr/>
        </p:nvGrpSpPr>
        <p:grpSpPr bwMode="ltGray">
          <a:xfrm>
            <a:off x="1752600" y="2176046"/>
            <a:ext cx="5419050" cy="338554"/>
            <a:chOff x="1752600" y="2176046"/>
            <a:chExt cx="5419050" cy="338554"/>
          </a:xfrm>
        </p:grpSpPr>
        <p:sp>
          <p:nvSpPr>
            <p:cNvPr id="6" name="Rectangle 5"/>
            <p:cNvSpPr/>
            <p:nvPr/>
          </p:nvSpPr>
          <p:spPr bwMode="ltGray">
            <a:xfrm>
              <a:off x="22098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a:t>
              </a:r>
            </a:p>
          </p:txBody>
        </p:sp>
        <p:sp>
          <p:nvSpPr>
            <p:cNvPr id="8" name="Rectangle 7"/>
            <p:cNvSpPr/>
            <p:nvPr/>
          </p:nvSpPr>
          <p:spPr bwMode="ltGray">
            <a:xfrm>
              <a:off x="30480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38862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3</a:t>
              </a:r>
            </a:p>
          </p:txBody>
        </p:sp>
        <p:sp>
          <p:nvSpPr>
            <p:cNvPr id="12" name="Rectangle 11"/>
            <p:cNvSpPr/>
            <p:nvPr/>
          </p:nvSpPr>
          <p:spPr bwMode="ltGray">
            <a:xfrm>
              <a:off x="47244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55626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a:t>
              </a:r>
            </a:p>
          </p:txBody>
        </p:sp>
        <p:sp>
          <p:nvSpPr>
            <p:cNvPr id="16" name="Rectangle 15"/>
            <p:cNvSpPr/>
            <p:nvPr/>
          </p:nvSpPr>
          <p:spPr bwMode="ltGray">
            <a:xfrm>
              <a:off x="64008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3</a:t>
              </a:r>
            </a:p>
          </p:txBody>
        </p:sp>
        <p:sp>
          <p:nvSpPr>
            <p:cNvPr id="4" name="Rectangle 3"/>
            <p:cNvSpPr/>
            <p:nvPr/>
          </p:nvSpPr>
          <p:spPr bwMode="ltGray">
            <a:xfrm>
              <a:off x="17526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7" name="Rectangle 6"/>
            <p:cNvSpPr/>
            <p:nvPr/>
          </p:nvSpPr>
          <p:spPr bwMode="ltGray">
            <a:xfrm>
              <a:off x="25908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9</a:t>
              </a:r>
            </a:p>
          </p:txBody>
        </p:sp>
        <p:sp>
          <p:nvSpPr>
            <p:cNvPr id="9" name="Rectangle 8"/>
            <p:cNvSpPr/>
            <p:nvPr/>
          </p:nvSpPr>
          <p:spPr bwMode="ltGray">
            <a:xfrm>
              <a:off x="34290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21</a:t>
              </a:r>
            </a:p>
          </p:txBody>
        </p:sp>
        <p:sp>
          <p:nvSpPr>
            <p:cNvPr id="11" name="Rectangle 10"/>
            <p:cNvSpPr/>
            <p:nvPr/>
          </p:nvSpPr>
          <p:spPr bwMode="ltGray">
            <a:xfrm>
              <a:off x="42672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34</a:t>
              </a:r>
            </a:p>
          </p:txBody>
        </p:sp>
        <p:sp>
          <p:nvSpPr>
            <p:cNvPr id="13" name="Rectangle 12"/>
            <p:cNvSpPr/>
            <p:nvPr/>
          </p:nvSpPr>
          <p:spPr bwMode="ltGray">
            <a:xfrm>
              <a:off x="51054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b="0" i="0" u="none" strike="noStrike" cap="none" normalizeH="0" baseline="0" dirty="0" smtClean="0">
                <a:ln>
                  <a:noFill/>
                </a:ln>
                <a:solidFill>
                  <a:schemeClr val="bg1"/>
                </a:solidFill>
                <a:effectLst/>
                <a:latin typeface="Gill Sans"/>
                <a:cs typeface="Gill Sans"/>
              </a:endParaRPr>
            </a:p>
          </p:txBody>
        </p:sp>
        <p:sp>
          <p:nvSpPr>
            <p:cNvPr id="15" name="Rectangle 14"/>
            <p:cNvSpPr/>
            <p:nvPr/>
          </p:nvSpPr>
          <p:spPr bwMode="ltGray">
            <a:xfrm>
              <a:off x="59436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b="0" i="0" u="none" strike="noStrike" cap="none" normalizeH="0" baseline="0" dirty="0" smtClean="0">
                <a:ln>
                  <a:noFill/>
                </a:ln>
                <a:solidFill>
                  <a:schemeClr val="bg1"/>
                </a:solidFill>
                <a:effectLst/>
                <a:latin typeface="Gill Sans"/>
                <a:cs typeface="Gill Sans"/>
              </a:endParaRPr>
            </a:p>
          </p:txBody>
        </p:sp>
        <p:sp>
          <p:nvSpPr>
            <p:cNvPr id="17" name="TextBox 16"/>
            <p:cNvSpPr txBox="1"/>
            <p:nvPr/>
          </p:nvSpPr>
          <p:spPr bwMode="ltGray">
            <a:xfrm>
              <a:off x="6781800" y="2176046"/>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19" name="TextBox 18"/>
          <p:cNvSpPr txBox="1"/>
          <p:nvPr/>
        </p:nvSpPr>
        <p:spPr>
          <a:xfrm>
            <a:off x="762000" y="17188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grpSp>
        <p:nvGrpSpPr>
          <p:cNvPr id="20" name="Group 39"/>
          <p:cNvGrpSpPr/>
          <p:nvPr/>
        </p:nvGrpSpPr>
        <p:grpSpPr bwMode="ltGray">
          <a:xfrm>
            <a:off x="2590800" y="1718846"/>
            <a:ext cx="4580850" cy="338554"/>
            <a:chOff x="2590800" y="1718846"/>
            <a:chExt cx="4580850" cy="338554"/>
          </a:xfrm>
        </p:grpSpPr>
        <p:sp>
          <p:nvSpPr>
            <p:cNvPr id="22" name="Rectangle 21"/>
            <p:cNvSpPr/>
            <p:nvPr/>
          </p:nvSpPr>
          <p:spPr bwMode="ltGray">
            <a:xfrm>
              <a:off x="30480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a:t>
              </a:r>
            </a:p>
          </p:txBody>
        </p:sp>
        <p:sp>
          <p:nvSpPr>
            <p:cNvPr id="24" name="Rectangle 23"/>
            <p:cNvSpPr/>
            <p:nvPr/>
          </p:nvSpPr>
          <p:spPr bwMode="ltGray">
            <a:xfrm>
              <a:off x="38862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28" name="Rectangle 27"/>
            <p:cNvSpPr/>
            <p:nvPr/>
          </p:nvSpPr>
          <p:spPr bwMode="ltGray">
            <a:xfrm>
              <a:off x="55626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21" name="Rectangle 20"/>
            <p:cNvSpPr/>
            <p:nvPr/>
          </p:nvSpPr>
          <p:spPr bwMode="ltGray">
            <a:xfrm>
              <a:off x="25908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9</a:t>
              </a:r>
            </a:p>
          </p:txBody>
        </p:sp>
        <p:sp>
          <p:nvSpPr>
            <p:cNvPr id="23" name="Rectangle 22"/>
            <p:cNvSpPr/>
            <p:nvPr/>
          </p:nvSpPr>
          <p:spPr bwMode="ltGray">
            <a:xfrm>
              <a:off x="3429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21</a:t>
              </a:r>
            </a:p>
          </p:txBody>
        </p:sp>
        <p:sp>
          <p:nvSpPr>
            <p:cNvPr id="27" name="Rectangle 26"/>
            <p:cNvSpPr/>
            <p:nvPr/>
          </p:nvSpPr>
          <p:spPr bwMode="ltGray">
            <a:xfrm>
              <a:off x="51054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b="0" i="0" u="none" strike="noStrike" cap="none" normalizeH="0" baseline="0" dirty="0" smtClean="0">
                <a:ln>
                  <a:noFill/>
                </a:ln>
                <a:solidFill>
                  <a:schemeClr val="bg1"/>
                </a:solidFill>
                <a:effectLst/>
                <a:latin typeface="Gill Sans"/>
                <a:cs typeface="Gill Sans"/>
              </a:endParaRPr>
            </a:p>
          </p:txBody>
        </p:sp>
        <p:sp>
          <p:nvSpPr>
            <p:cNvPr id="31" name="TextBox 30"/>
            <p:cNvSpPr txBox="1"/>
            <p:nvPr/>
          </p:nvSpPr>
          <p:spPr bwMode="ltGray">
            <a:xfrm>
              <a:off x="6781800" y="1718846"/>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26" name="Down Arrow 25"/>
          <p:cNvSpPr/>
          <p:nvPr/>
        </p:nvSpPr>
        <p:spPr bwMode="auto">
          <a:xfrm rot="10800000">
            <a:off x="19812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29" name="Down Arrow 28"/>
          <p:cNvSpPr/>
          <p:nvPr/>
        </p:nvSpPr>
        <p:spPr bwMode="auto">
          <a:xfrm rot="10800000">
            <a:off x="28194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0" name="Down Arrow 29"/>
          <p:cNvSpPr/>
          <p:nvPr/>
        </p:nvSpPr>
        <p:spPr bwMode="auto">
          <a:xfrm rot="10800000">
            <a:off x="36576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2" name="Down Arrow 31"/>
          <p:cNvSpPr/>
          <p:nvPr/>
        </p:nvSpPr>
        <p:spPr bwMode="auto">
          <a:xfrm rot="10800000">
            <a:off x="44958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3" name="Down Arrow 32"/>
          <p:cNvSpPr/>
          <p:nvPr/>
        </p:nvSpPr>
        <p:spPr bwMode="auto">
          <a:xfrm rot="10800000">
            <a:off x="53340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4" name="Down Arrow 33"/>
          <p:cNvSpPr/>
          <p:nvPr/>
        </p:nvSpPr>
        <p:spPr bwMode="auto">
          <a:xfrm rot="10800000">
            <a:off x="61722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5" name="Rounded Rectangle 34"/>
          <p:cNvSpPr/>
          <p:nvPr/>
        </p:nvSpPr>
        <p:spPr bwMode="auto">
          <a:xfrm>
            <a:off x="1676400" y="3505200"/>
            <a:ext cx="1828800" cy="838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Gill Sans"/>
                <a:cs typeface="Gill Sans"/>
              </a:rPr>
              <a:t>Accumulators</a:t>
            </a:r>
          </a:p>
          <a:p>
            <a:pPr marL="0" marR="0" indent="0" algn="ctr" defTabSz="914400" rtl="0" eaLnBrk="0" fontAlgn="base" latinLnBrk="0" hangingPunct="0">
              <a:lnSpc>
                <a:spcPct val="100000"/>
              </a:lnSpc>
              <a:spcBef>
                <a:spcPct val="0"/>
              </a:spcBef>
              <a:spcAft>
                <a:spcPct val="0"/>
              </a:spcAft>
              <a:buClrTx/>
              <a:buSzTx/>
              <a:buFontTx/>
              <a:buNone/>
              <a:tabLst/>
            </a:pPr>
            <a:r>
              <a:rPr lang="en-US" sz="1400" b="0" dirty="0" smtClean="0">
                <a:solidFill>
                  <a:schemeClr val="bg1"/>
                </a:solidFill>
                <a:latin typeface="Gill Sans"/>
                <a:cs typeface="Gill Sans"/>
              </a:rPr>
              <a:t>(e.g. </a:t>
            </a:r>
            <a:r>
              <a:rPr lang="en-US" sz="1400" b="0" dirty="0" smtClean="0">
                <a:solidFill>
                  <a:schemeClr val="bg1"/>
                </a:solidFill>
                <a:latin typeface="Gill Sans"/>
                <a:cs typeface="Gill Sans"/>
              </a:rPr>
              <a:t>min heap</a:t>
            </a:r>
            <a:r>
              <a:rPr kumimoji="0" lang="en-US" sz="1400" b="0" i="0" u="none" strike="noStrike" cap="none" normalizeH="0" baseline="0" dirty="0" smtClean="0">
                <a:ln>
                  <a:noFill/>
                </a:ln>
                <a:solidFill>
                  <a:schemeClr val="bg1"/>
                </a:solidFill>
                <a:effectLst/>
                <a:latin typeface="Gill Sans"/>
                <a:cs typeface="Gill Sans"/>
              </a:rPr>
              <a:t>)</a:t>
            </a:r>
            <a:endParaRPr kumimoji="0" lang="en-US" sz="1400" b="0" i="0" u="none" strike="noStrike" cap="none" normalizeH="0" baseline="0" dirty="0" smtClean="0">
              <a:ln>
                <a:noFill/>
              </a:ln>
              <a:solidFill>
                <a:schemeClr val="bg1"/>
              </a:solidFill>
              <a:effectLst/>
              <a:latin typeface="Gill Sans"/>
              <a:cs typeface="Gill Sans"/>
            </a:endParaRPr>
          </a:p>
        </p:txBody>
      </p:sp>
      <p:sp>
        <p:nvSpPr>
          <p:cNvPr id="36" name="TextBox 35"/>
          <p:cNvSpPr txBox="1"/>
          <p:nvPr/>
        </p:nvSpPr>
        <p:spPr>
          <a:xfrm>
            <a:off x="3657600" y="3429000"/>
            <a:ext cx="2499089" cy="307777"/>
          </a:xfrm>
          <a:prstGeom prst="rect">
            <a:avLst/>
          </a:prstGeom>
          <a:noFill/>
        </p:spPr>
        <p:txBody>
          <a:bodyPr wrap="none" rtlCol="0">
            <a:spAutoFit/>
          </a:bodyPr>
          <a:lstStyle/>
          <a:p>
            <a:r>
              <a:rPr lang="en-US" sz="1400" dirty="0" smtClean="0">
                <a:solidFill>
                  <a:schemeClr val="bg1"/>
                </a:solidFill>
                <a:latin typeface="Gill Sans"/>
                <a:cs typeface="Gill Sans"/>
              </a:rPr>
              <a:t>Document score in top k?</a:t>
            </a:r>
            <a:endParaRPr lang="en-US" sz="1400" dirty="0">
              <a:solidFill>
                <a:schemeClr val="bg1"/>
              </a:solidFill>
              <a:latin typeface="Gill Sans"/>
              <a:cs typeface="Gill Sans"/>
            </a:endParaRPr>
          </a:p>
        </p:txBody>
      </p:sp>
      <p:sp>
        <p:nvSpPr>
          <p:cNvPr id="37" name="TextBox 36"/>
          <p:cNvSpPr txBox="1"/>
          <p:nvPr/>
        </p:nvSpPr>
        <p:spPr>
          <a:xfrm>
            <a:off x="3810000" y="3733800"/>
            <a:ext cx="4377821" cy="307777"/>
          </a:xfrm>
          <a:prstGeom prst="rect">
            <a:avLst/>
          </a:prstGeom>
          <a:noFill/>
        </p:spPr>
        <p:txBody>
          <a:bodyPr wrap="none" rtlCol="0">
            <a:spAutoFit/>
          </a:bodyPr>
          <a:lstStyle/>
          <a:p>
            <a:r>
              <a:rPr lang="en-US" sz="1400" dirty="0" smtClean="0">
                <a:solidFill>
                  <a:srgbClr val="FF0000"/>
                </a:solidFill>
                <a:latin typeface="Gill Sans"/>
                <a:cs typeface="Gill Sans"/>
              </a:rPr>
              <a:t>Yes</a:t>
            </a:r>
            <a:r>
              <a:rPr lang="en-US" sz="1400" b="0" dirty="0" smtClean="0">
                <a:solidFill>
                  <a:srgbClr val="FF0000"/>
                </a:solidFill>
                <a:latin typeface="Gill Sans"/>
                <a:cs typeface="Gill Sans"/>
              </a:rPr>
              <a:t>: </a:t>
            </a:r>
            <a:r>
              <a:rPr lang="en-US" sz="1400" b="0" dirty="0" smtClean="0">
                <a:solidFill>
                  <a:schemeClr val="bg1"/>
                </a:solidFill>
                <a:latin typeface="Gill Sans"/>
                <a:cs typeface="Gill Sans"/>
              </a:rPr>
              <a:t>Insert document score, extract-min if </a:t>
            </a:r>
            <a:r>
              <a:rPr lang="en-US" sz="1400" b="0" dirty="0" smtClean="0">
                <a:solidFill>
                  <a:schemeClr val="bg1"/>
                </a:solidFill>
                <a:latin typeface="Gill Sans"/>
                <a:cs typeface="Gill Sans"/>
              </a:rPr>
              <a:t>heap </a:t>
            </a:r>
            <a:r>
              <a:rPr lang="en-US" sz="1400" b="0" dirty="0" smtClean="0">
                <a:solidFill>
                  <a:schemeClr val="bg1"/>
                </a:solidFill>
                <a:latin typeface="Gill Sans"/>
                <a:cs typeface="Gill Sans"/>
              </a:rPr>
              <a:t>too large</a:t>
            </a:r>
          </a:p>
        </p:txBody>
      </p:sp>
      <p:sp>
        <p:nvSpPr>
          <p:cNvPr id="38" name="TextBox 37"/>
          <p:cNvSpPr txBox="1"/>
          <p:nvPr/>
        </p:nvSpPr>
        <p:spPr>
          <a:xfrm>
            <a:off x="3810000" y="3962400"/>
            <a:ext cx="1364476" cy="307777"/>
          </a:xfrm>
          <a:prstGeom prst="rect">
            <a:avLst/>
          </a:prstGeom>
          <a:noFill/>
        </p:spPr>
        <p:txBody>
          <a:bodyPr wrap="none" rtlCol="0">
            <a:spAutoFit/>
          </a:bodyPr>
          <a:lstStyle/>
          <a:p>
            <a:r>
              <a:rPr lang="en-US" sz="1400" dirty="0" smtClean="0">
                <a:solidFill>
                  <a:srgbClr val="FF0000"/>
                </a:solidFill>
                <a:latin typeface="Gill Sans"/>
                <a:cs typeface="Gill Sans"/>
              </a:rPr>
              <a:t>No</a:t>
            </a:r>
            <a:r>
              <a:rPr lang="en-US" sz="1400" b="0" dirty="0" smtClean="0">
                <a:solidFill>
                  <a:srgbClr val="FF0000"/>
                </a:solidFill>
                <a:latin typeface="Gill Sans"/>
                <a:cs typeface="Gill Sans"/>
              </a:rPr>
              <a:t>: </a:t>
            </a:r>
            <a:r>
              <a:rPr lang="en-US" sz="1400" b="0" dirty="0" smtClean="0">
                <a:solidFill>
                  <a:schemeClr val="bg1"/>
                </a:solidFill>
                <a:latin typeface="Gill Sans"/>
                <a:cs typeface="Gill Sans"/>
              </a:rPr>
              <a:t>Do nothing</a:t>
            </a:r>
          </a:p>
        </p:txBody>
      </p:sp>
    </p:spTree>
    <p:extLst>
      <p:ext uri="{BB962C8B-B14F-4D97-AF65-F5344CB8AC3E}">
        <p14:creationId xmlns:p14="http://schemas.microsoft.com/office/powerpoint/2010/main" val="8667997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0"/>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2"/>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3"/>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7" end="7"/>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9" grpId="0"/>
      <p:bldP spid="26" grpId="0" animBg="1"/>
      <p:bldP spid="26" grpId="1" animBg="1"/>
      <p:bldP spid="29" grpId="0" animBg="1"/>
      <p:bldP spid="29" grpId="1" animBg="1"/>
      <p:bldP spid="30" grpId="0" animBg="1"/>
      <p:bldP spid="30" grpId="1" animBg="1"/>
      <p:bldP spid="32" grpId="0" animBg="1"/>
      <p:bldP spid="32" grpId="1" animBg="1"/>
      <p:bldP spid="33" grpId="0" animBg="1"/>
      <p:bldP spid="33" grpId="1" animBg="1"/>
      <p:bldP spid="34" grpId="0" animBg="1"/>
      <p:bldP spid="34" grpId="1" animBg="1"/>
      <p:bldP spid="35" grpId="0" animBg="1"/>
      <p:bldP spid="36" grpId="0"/>
      <p:bldP spid="37" grpId="0"/>
      <p:bldP spid="3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Retrieval: Query-At-A-Time</a:t>
            </a:r>
            <a:endParaRPr lang="en-US" dirty="0"/>
          </a:p>
        </p:txBody>
      </p:sp>
      <p:sp>
        <p:nvSpPr>
          <p:cNvPr id="3" name="Content Placeholder 2"/>
          <p:cNvSpPr>
            <a:spLocks noGrp="1"/>
          </p:cNvSpPr>
          <p:nvPr>
            <p:ph idx="1"/>
          </p:nvPr>
        </p:nvSpPr>
        <p:spPr/>
        <p:txBody>
          <a:bodyPr/>
          <a:lstStyle/>
          <a:p>
            <a:r>
              <a:rPr lang="en-US" dirty="0" smtClean="0"/>
              <a:t>Evaluate documents one query term at a time </a:t>
            </a:r>
          </a:p>
          <a:p>
            <a:pPr lvl="1"/>
            <a:r>
              <a:rPr lang="en-US" dirty="0" smtClean="0"/>
              <a:t>Usually, starting from most rare term (often with </a:t>
            </a:r>
            <a:r>
              <a:rPr lang="en-US" dirty="0" err="1" smtClean="0"/>
              <a:t>tf</a:t>
            </a:r>
            <a:r>
              <a:rPr lang="en-US" dirty="0" smtClean="0"/>
              <a:t>-sorted postings)</a:t>
            </a:r>
          </a:p>
          <a:p>
            <a:endParaRPr lang="en-US" dirty="0" smtClean="0"/>
          </a:p>
          <a:p>
            <a:endParaRPr lang="en-US" dirty="0" smtClean="0"/>
          </a:p>
          <a:p>
            <a:endParaRPr lang="en-US" dirty="0" smtClean="0"/>
          </a:p>
          <a:p>
            <a:endParaRPr lang="en-US" dirty="0" smtClean="0"/>
          </a:p>
          <a:p>
            <a:endParaRPr lang="en-US" dirty="0" smtClean="0"/>
          </a:p>
          <a:p>
            <a:r>
              <a:rPr lang="en-US" dirty="0" smtClean="0"/>
              <a:t>Tradeoffs</a:t>
            </a:r>
          </a:p>
          <a:p>
            <a:pPr lvl="1"/>
            <a:r>
              <a:rPr lang="en-US" dirty="0" smtClean="0"/>
              <a:t>Early termination heuristics (good)</a:t>
            </a:r>
          </a:p>
          <a:p>
            <a:pPr lvl="1"/>
            <a:r>
              <a:rPr lang="en-US" dirty="0" smtClean="0"/>
              <a:t>Large memory footprint (bad), but filtering heuristics possible</a:t>
            </a:r>
          </a:p>
          <a:p>
            <a:endParaRPr lang="en-US" dirty="0"/>
          </a:p>
        </p:txBody>
      </p:sp>
      <p:sp>
        <p:nvSpPr>
          <p:cNvPr id="5" name="TextBox 4"/>
          <p:cNvSpPr txBox="1"/>
          <p:nvPr/>
        </p:nvSpPr>
        <p:spPr>
          <a:xfrm>
            <a:off x="762000" y="3395245"/>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18" name="Group 48"/>
          <p:cNvGrpSpPr/>
          <p:nvPr/>
        </p:nvGrpSpPr>
        <p:grpSpPr bwMode="ltGray">
          <a:xfrm>
            <a:off x="1752600" y="3395245"/>
            <a:ext cx="5419050" cy="338554"/>
            <a:chOff x="1752600" y="3395245"/>
            <a:chExt cx="5419050" cy="338554"/>
          </a:xfrm>
        </p:grpSpPr>
        <p:sp>
          <p:nvSpPr>
            <p:cNvPr id="6" name="Rectangle 5"/>
            <p:cNvSpPr/>
            <p:nvPr/>
          </p:nvSpPr>
          <p:spPr bwMode="ltGray">
            <a:xfrm>
              <a:off x="22098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8" name="Rectangle 7"/>
            <p:cNvSpPr/>
            <p:nvPr/>
          </p:nvSpPr>
          <p:spPr bwMode="ltGray">
            <a:xfrm>
              <a:off x="30480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38862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12" name="Rectangle 11"/>
            <p:cNvSpPr/>
            <p:nvPr/>
          </p:nvSpPr>
          <p:spPr bwMode="ltGray">
            <a:xfrm>
              <a:off x="47244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55626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16" name="Rectangle 15"/>
            <p:cNvSpPr/>
            <p:nvPr/>
          </p:nvSpPr>
          <p:spPr bwMode="ltGray">
            <a:xfrm>
              <a:off x="64008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 name="Rectangle 3"/>
            <p:cNvSpPr/>
            <p:nvPr/>
          </p:nvSpPr>
          <p:spPr bwMode="ltGray">
            <a:xfrm>
              <a:off x="17526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 name="Rectangle 6"/>
            <p:cNvSpPr/>
            <p:nvPr/>
          </p:nvSpPr>
          <p:spPr bwMode="ltGray">
            <a:xfrm>
              <a:off x="25908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9" name="Rectangle 8"/>
            <p:cNvSpPr/>
            <p:nvPr/>
          </p:nvSpPr>
          <p:spPr bwMode="ltGray">
            <a:xfrm>
              <a:off x="34290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11" name="Rectangle 10"/>
            <p:cNvSpPr/>
            <p:nvPr/>
          </p:nvSpPr>
          <p:spPr bwMode="ltGray">
            <a:xfrm>
              <a:off x="42672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13" name="Rectangle 12"/>
            <p:cNvSpPr/>
            <p:nvPr/>
          </p:nvSpPr>
          <p:spPr bwMode="ltGray">
            <a:xfrm>
              <a:off x="51054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15" name="Rectangle 14"/>
            <p:cNvSpPr/>
            <p:nvPr/>
          </p:nvSpPr>
          <p:spPr bwMode="ltGray">
            <a:xfrm>
              <a:off x="59436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17" name="TextBox 16"/>
            <p:cNvSpPr txBox="1"/>
            <p:nvPr/>
          </p:nvSpPr>
          <p:spPr bwMode="ltGray">
            <a:xfrm>
              <a:off x="6781800" y="3395245"/>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19" name="TextBox 18"/>
          <p:cNvSpPr txBox="1"/>
          <p:nvPr/>
        </p:nvSpPr>
        <p:spPr>
          <a:xfrm>
            <a:off x="762000" y="2133599"/>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grpSp>
        <p:nvGrpSpPr>
          <p:cNvPr id="20" name="Group 47"/>
          <p:cNvGrpSpPr/>
          <p:nvPr/>
        </p:nvGrpSpPr>
        <p:grpSpPr bwMode="ltGray">
          <a:xfrm>
            <a:off x="1752600" y="2133599"/>
            <a:ext cx="2904450" cy="338554"/>
            <a:chOff x="1752600" y="2133599"/>
            <a:chExt cx="2904450" cy="338554"/>
          </a:xfrm>
        </p:grpSpPr>
        <p:sp>
          <p:nvSpPr>
            <p:cNvPr id="22" name="Rectangle 21"/>
            <p:cNvSpPr/>
            <p:nvPr/>
          </p:nvSpPr>
          <p:spPr bwMode="ltGray">
            <a:xfrm>
              <a:off x="2209800" y="2167353"/>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4" name="Rectangle 23"/>
            <p:cNvSpPr/>
            <p:nvPr/>
          </p:nvSpPr>
          <p:spPr bwMode="ltGray">
            <a:xfrm>
              <a:off x="3048000" y="2167353"/>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8" name="Rectangle 27"/>
            <p:cNvSpPr/>
            <p:nvPr/>
          </p:nvSpPr>
          <p:spPr bwMode="ltGray">
            <a:xfrm>
              <a:off x="3886200" y="2167353"/>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1" name="Rectangle 20"/>
            <p:cNvSpPr/>
            <p:nvPr/>
          </p:nvSpPr>
          <p:spPr bwMode="ltGray">
            <a:xfrm>
              <a:off x="1752600" y="2167353"/>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23" name="Rectangle 22"/>
            <p:cNvSpPr/>
            <p:nvPr/>
          </p:nvSpPr>
          <p:spPr bwMode="ltGray">
            <a:xfrm>
              <a:off x="2590800" y="2167353"/>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27" name="Rectangle 26"/>
            <p:cNvSpPr/>
            <p:nvPr/>
          </p:nvSpPr>
          <p:spPr bwMode="ltGray">
            <a:xfrm>
              <a:off x="3429000" y="2167353"/>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1" name="TextBox 30"/>
            <p:cNvSpPr txBox="1"/>
            <p:nvPr/>
          </p:nvSpPr>
          <p:spPr bwMode="ltGray">
            <a:xfrm>
              <a:off x="4267200" y="2133599"/>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32" name="Rounded Rectangle 31"/>
          <p:cNvSpPr/>
          <p:nvPr/>
        </p:nvSpPr>
        <p:spPr bwMode="auto">
          <a:xfrm>
            <a:off x="7047856" y="2286000"/>
            <a:ext cx="1737360" cy="838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1"/>
                </a:solidFill>
                <a:effectLst/>
                <a:latin typeface="Gill Sans"/>
                <a:cs typeface="Gill Sans"/>
              </a:rPr>
              <a:t>Accumulators</a:t>
            </a:r>
            <a:br>
              <a:rPr kumimoji="0" lang="en-US" sz="1600" b="1" i="0" u="none" strike="noStrike" cap="none" normalizeH="0" baseline="0" dirty="0" smtClean="0">
                <a:ln>
                  <a:noFill/>
                </a:ln>
                <a:solidFill>
                  <a:schemeClr val="bg1"/>
                </a:solidFill>
                <a:effectLst/>
                <a:latin typeface="Gill Sans"/>
                <a:cs typeface="Gill Sans"/>
              </a:rPr>
            </a:br>
            <a:r>
              <a:rPr kumimoji="0" lang="en-US" sz="1200" b="0" i="0" u="none" strike="noStrike" cap="none" normalizeH="0" baseline="0" dirty="0" smtClean="0">
                <a:ln>
                  <a:noFill/>
                </a:ln>
                <a:solidFill>
                  <a:schemeClr val="bg1"/>
                </a:solidFill>
                <a:effectLst/>
                <a:latin typeface="Gill Sans"/>
                <a:cs typeface="Gill Sans"/>
              </a:rPr>
              <a:t>(e.g.,</a:t>
            </a:r>
            <a:r>
              <a:rPr kumimoji="0" lang="en-US" sz="1200" b="0" i="0" u="none" strike="noStrike" cap="none" normalizeH="0" dirty="0" smtClean="0">
                <a:ln>
                  <a:noFill/>
                </a:ln>
                <a:solidFill>
                  <a:schemeClr val="bg1"/>
                </a:solidFill>
                <a:effectLst/>
                <a:latin typeface="Gill Sans"/>
                <a:cs typeface="Gill Sans"/>
              </a:rPr>
              <a:t> hash)</a:t>
            </a:r>
            <a:endParaRPr kumimoji="0" lang="en-US" sz="1200" b="0" i="0" u="none" strike="noStrike" cap="none" normalizeH="0" baseline="0" dirty="0" smtClean="0">
              <a:ln>
                <a:noFill/>
              </a:ln>
              <a:solidFill>
                <a:schemeClr val="bg1"/>
              </a:solidFill>
              <a:effectLst/>
              <a:latin typeface="Gill Sans"/>
              <a:cs typeface="Gill Sans"/>
            </a:endParaRPr>
          </a:p>
        </p:txBody>
      </p:sp>
      <p:sp>
        <p:nvSpPr>
          <p:cNvPr id="33" name="Down Arrow 32"/>
          <p:cNvSpPr/>
          <p:nvPr/>
        </p:nvSpPr>
        <p:spPr bwMode="auto">
          <a:xfrm rot="10800000">
            <a:off x="1981200" y="3886198"/>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4" name="TextBox 33"/>
          <p:cNvSpPr txBox="1"/>
          <p:nvPr/>
        </p:nvSpPr>
        <p:spPr>
          <a:xfrm>
            <a:off x="4724400" y="2535823"/>
            <a:ext cx="2132314" cy="338554"/>
          </a:xfrm>
          <a:prstGeom prst="rect">
            <a:avLst/>
          </a:prstGeom>
          <a:noFill/>
        </p:spPr>
        <p:txBody>
          <a:bodyPr wrap="square" rtlCol="0">
            <a:spAutoFit/>
          </a:bodyPr>
          <a:lstStyle/>
          <a:p>
            <a:pPr algn="r"/>
            <a:r>
              <a:rPr lang="en-US" b="0" dirty="0" smtClean="0">
                <a:solidFill>
                  <a:schemeClr val="bg1"/>
                </a:solidFill>
                <a:latin typeface="Gill Sans"/>
                <a:cs typeface="Gill Sans"/>
              </a:rPr>
              <a:t>Score</a:t>
            </a:r>
            <a:r>
              <a:rPr lang="en-US" b="0" baseline="-25000" dirty="0" smtClean="0">
                <a:solidFill>
                  <a:schemeClr val="bg1"/>
                </a:solidFill>
                <a:latin typeface="Gill Sans"/>
                <a:cs typeface="Gill Sans"/>
              </a:rPr>
              <a:t>{q=x}</a:t>
            </a:r>
            <a:r>
              <a:rPr lang="en-US" b="0" dirty="0" smtClean="0">
                <a:solidFill>
                  <a:schemeClr val="bg1"/>
                </a:solidFill>
                <a:latin typeface="Gill Sans"/>
                <a:cs typeface="Gill Sans"/>
              </a:rPr>
              <a:t>(doc n) = s</a:t>
            </a:r>
            <a:endParaRPr lang="en-US" b="0" dirty="0">
              <a:solidFill>
                <a:schemeClr val="bg1"/>
              </a:solidFill>
              <a:latin typeface="Gill Sans"/>
              <a:cs typeface="Gill Sans"/>
            </a:endParaRPr>
          </a:p>
        </p:txBody>
      </p:sp>
      <p:sp>
        <p:nvSpPr>
          <p:cNvPr id="40" name="Down Arrow 39"/>
          <p:cNvSpPr/>
          <p:nvPr/>
        </p:nvSpPr>
        <p:spPr bwMode="auto">
          <a:xfrm rot="10800000">
            <a:off x="28194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1" name="Down Arrow 40"/>
          <p:cNvSpPr/>
          <p:nvPr/>
        </p:nvSpPr>
        <p:spPr bwMode="auto">
          <a:xfrm rot="10800000">
            <a:off x="36576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2" name="Down Arrow 41"/>
          <p:cNvSpPr/>
          <p:nvPr/>
        </p:nvSpPr>
        <p:spPr bwMode="auto">
          <a:xfrm rot="10800000">
            <a:off x="44958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3" name="Down Arrow 42"/>
          <p:cNvSpPr/>
          <p:nvPr/>
        </p:nvSpPr>
        <p:spPr bwMode="auto">
          <a:xfrm rot="10800000">
            <a:off x="53340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4" name="Down Arrow 43"/>
          <p:cNvSpPr/>
          <p:nvPr/>
        </p:nvSpPr>
        <p:spPr bwMode="auto">
          <a:xfrm rot="10800000">
            <a:off x="61722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5" name="Down Arrow 44"/>
          <p:cNvSpPr/>
          <p:nvPr/>
        </p:nvSpPr>
        <p:spPr bwMode="auto">
          <a:xfrm rot="10800000">
            <a:off x="1981201" y="2666998"/>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6" name="Down Arrow 45"/>
          <p:cNvSpPr/>
          <p:nvPr/>
        </p:nvSpPr>
        <p:spPr bwMode="auto">
          <a:xfrm rot="10800000">
            <a:off x="28194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7" name="Down Arrow 46"/>
          <p:cNvSpPr/>
          <p:nvPr/>
        </p:nvSpPr>
        <p:spPr bwMode="auto">
          <a:xfrm rot="10800000">
            <a:off x="36576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Tree>
    <p:extLst>
      <p:ext uri="{BB962C8B-B14F-4D97-AF65-F5344CB8AC3E}">
        <p14:creationId xmlns:p14="http://schemas.microsoft.com/office/powerpoint/2010/main" val="42633378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4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33"/>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40"/>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41"/>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42"/>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43"/>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4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
                                            <p:txEl>
                                              <p:pRg st="7" end="7"/>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
                                            <p:txEl>
                                              <p:pRg st="8" end="8"/>
                                            </p:txEl>
                                          </p:spTgt>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9" grpId="0"/>
      <p:bldP spid="32" grpId="0" animBg="1"/>
      <p:bldP spid="33" grpId="0" animBg="1"/>
      <p:bldP spid="33" grpId="1" animBg="1"/>
      <p:bldP spid="34" grpId="0"/>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smtClean="0"/>
              <a:t>MapReduce it?</a:t>
            </a:r>
          </a:p>
        </p:txBody>
      </p:sp>
      <p:sp>
        <p:nvSpPr>
          <p:cNvPr id="63491" name="Content Placeholder 2"/>
          <p:cNvSpPr>
            <a:spLocks noGrp="1"/>
          </p:cNvSpPr>
          <p:nvPr>
            <p:ph idx="1"/>
          </p:nvPr>
        </p:nvSpPr>
        <p:spPr/>
        <p:txBody>
          <a:bodyPr/>
          <a:lstStyle/>
          <a:p>
            <a:r>
              <a:rPr lang="en-US" dirty="0" smtClean="0"/>
              <a:t>The indexing problem</a:t>
            </a:r>
          </a:p>
          <a:p>
            <a:pPr lvl="1"/>
            <a:r>
              <a:rPr lang="en-US" dirty="0" smtClean="0"/>
              <a:t>Scalability is critical</a:t>
            </a:r>
          </a:p>
          <a:p>
            <a:pPr lvl="1"/>
            <a:r>
              <a:rPr lang="en-US" dirty="0" smtClean="0"/>
              <a:t>Must be relatively fast, but need not be real time</a:t>
            </a:r>
          </a:p>
          <a:p>
            <a:pPr lvl="1"/>
            <a:r>
              <a:rPr lang="en-US" dirty="0" smtClean="0"/>
              <a:t>Fundamentally a batch operation</a:t>
            </a:r>
          </a:p>
          <a:p>
            <a:pPr lvl="1"/>
            <a:r>
              <a:rPr lang="en-US" dirty="0" smtClean="0"/>
              <a:t>Incremental updates may or may not be important</a:t>
            </a:r>
          </a:p>
          <a:p>
            <a:pPr lvl="1"/>
            <a:r>
              <a:rPr lang="en-US" dirty="0" smtClean="0"/>
              <a:t>For the web, crawling is a challenge in itself</a:t>
            </a:r>
          </a:p>
          <a:p>
            <a:r>
              <a:rPr lang="en-US" dirty="0" smtClean="0"/>
              <a:t>The retrieval problem</a:t>
            </a:r>
          </a:p>
          <a:p>
            <a:pPr lvl="1"/>
            <a:r>
              <a:rPr lang="en-US" dirty="0" smtClean="0"/>
              <a:t>Must have sub-second response time</a:t>
            </a:r>
          </a:p>
          <a:p>
            <a:pPr lvl="1"/>
            <a:r>
              <a:rPr lang="en-US" dirty="0" smtClean="0"/>
              <a:t>For the web, only need relatively few results</a:t>
            </a:r>
          </a:p>
          <a:p>
            <a:endParaRPr lang="en-US" dirty="0" smtClean="0"/>
          </a:p>
        </p:txBody>
      </p:sp>
      <p:sp>
        <p:nvSpPr>
          <p:cNvPr id="4" name="TextBox 3"/>
          <p:cNvSpPr txBox="1"/>
          <p:nvPr/>
        </p:nvSpPr>
        <p:spPr>
          <a:xfrm rot="379706">
            <a:off x="4641131" y="1557308"/>
            <a:ext cx="3876332" cy="461665"/>
          </a:xfrm>
          <a:prstGeom prst="rect">
            <a:avLst/>
          </a:prstGeom>
          <a:noFill/>
        </p:spPr>
        <p:txBody>
          <a:bodyPr wrap="none" rtlCol="0">
            <a:spAutoFit/>
          </a:bodyPr>
          <a:lstStyle/>
          <a:p>
            <a:r>
              <a:rPr lang="en-US" sz="2400" dirty="0" smtClean="0">
                <a:solidFill>
                  <a:srgbClr val="FF0000"/>
                </a:solidFill>
                <a:latin typeface="Gill Sans"/>
                <a:cs typeface="Gill Sans"/>
              </a:rPr>
              <a:t>Perfect for MapReduce!</a:t>
            </a:r>
            <a:endParaRPr lang="en-US" sz="2400" dirty="0">
              <a:solidFill>
                <a:srgbClr val="FF0000"/>
              </a:solidFill>
              <a:latin typeface="Gill Sans"/>
              <a:cs typeface="Gill Sans"/>
            </a:endParaRPr>
          </a:p>
        </p:txBody>
      </p:sp>
      <p:sp>
        <p:nvSpPr>
          <p:cNvPr id="5" name="TextBox 4"/>
          <p:cNvSpPr txBox="1"/>
          <p:nvPr/>
        </p:nvSpPr>
        <p:spPr>
          <a:xfrm rot="21301843">
            <a:off x="3622545" y="4613100"/>
            <a:ext cx="3183083" cy="461665"/>
          </a:xfrm>
          <a:prstGeom prst="rect">
            <a:avLst/>
          </a:prstGeom>
          <a:noFill/>
        </p:spPr>
        <p:txBody>
          <a:bodyPr wrap="none" rtlCol="0">
            <a:spAutoFit/>
          </a:bodyPr>
          <a:lstStyle/>
          <a:p>
            <a:r>
              <a:rPr lang="en-US" sz="2400" dirty="0" smtClean="0">
                <a:solidFill>
                  <a:srgbClr val="FF0000"/>
                </a:solidFill>
                <a:latin typeface="Gill Sans"/>
                <a:cs typeface="Gill Sans"/>
              </a:rPr>
              <a:t>Uh… not so good…</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8914038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4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49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34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49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49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5"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1000" fill="hold"/>
                                        <p:tgtEl>
                                          <p:spTgt spid="4"/>
                                        </p:tgtEl>
                                        <p:attrNameLst>
                                          <p:attrName>ppt_w</p:attrName>
                                        </p:attrNameLst>
                                      </p:cBhvr>
                                      <p:tavLst>
                                        <p:tav tm="0">
                                          <p:val>
                                            <p:fltVal val="0"/>
                                          </p:val>
                                        </p:tav>
                                        <p:tav tm="100000">
                                          <p:val>
                                            <p:strVal val="#ppt_w"/>
                                          </p:val>
                                        </p:tav>
                                      </p:tavLst>
                                    </p:anim>
                                    <p:anim calcmode="lin" valueType="num">
                                      <p:cBhvr>
                                        <p:cTn id="30" dur="1000" fill="hold"/>
                                        <p:tgtEl>
                                          <p:spTgt spid="4"/>
                                        </p:tgtEl>
                                        <p:attrNameLst>
                                          <p:attrName>ppt_h</p:attrName>
                                        </p:attrNameLst>
                                      </p:cBhvr>
                                      <p:tavLst>
                                        <p:tav tm="0">
                                          <p:val>
                                            <p:fltVal val="0"/>
                                          </p:val>
                                        </p:tav>
                                        <p:tav tm="100000">
                                          <p:val>
                                            <p:strVal val="#ppt_h"/>
                                          </p:val>
                                        </p:tav>
                                      </p:tavLst>
                                    </p:anim>
                                    <p:anim calcmode="lin" valueType="num">
                                      <p:cBhvr>
                                        <p:cTn id="31"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15"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1000" fill="hold"/>
                                        <p:tgtEl>
                                          <p:spTgt spid="5"/>
                                        </p:tgtEl>
                                        <p:attrNameLst>
                                          <p:attrName>ppt_w</p:attrName>
                                        </p:attrNameLst>
                                      </p:cBhvr>
                                      <p:tavLst>
                                        <p:tav tm="0">
                                          <p:val>
                                            <p:fltVal val="0"/>
                                          </p:val>
                                        </p:tav>
                                        <p:tav tm="100000">
                                          <p:val>
                                            <p:strVal val="#ppt_w"/>
                                          </p:val>
                                        </p:tav>
                                      </p:tavLst>
                                    </p:anim>
                                    <p:anim calcmode="lin" valueType="num">
                                      <p:cBhvr>
                                        <p:cTn id="38" dur="1000" fill="hold"/>
                                        <p:tgtEl>
                                          <p:spTgt spid="5"/>
                                        </p:tgtEl>
                                        <p:attrNameLst>
                                          <p:attrName>ppt_h</p:attrName>
                                        </p:attrNameLst>
                                      </p:cBhvr>
                                      <p:tavLst>
                                        <p:tav tm="0">
                                          <p:val>
                                            <p:fltVal val="0"/>
                                          </p:val>
                                        </p:tav>
                                        <p:tav tm="100000">
                                          <p:val>
                                            <p:strVal val="#ppt_h"/>
                                          </p:val>
                                        </p:tav>
                                      </p:tavLst>
                                    </p:anim>
                                    <p:anim calcmode="lin" valueType="num">
                                      <p:cBhvr>
                                        <p:cTn id="3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P spid="4" grpId="0"/>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smtClean="0"/>
              <a:t>Indexing: Performance Analysis</a:t>
            </a:r>
          </a:p>
        </p:txBody>
      </p:sp>
      <p:sp>
        <p:nvSpPr>
          <p:cNvPr id="64515" name="Content Placeholder 2"/>
          <p:cNvSpPr>
            <a:spLocks noGrp="1"/>
          </p:cNvSpPr>
          <p:nvPr>
            <p:ph idx="1"/>
          </p:nvPr>
        </p:nvSpPr>
        <p:spPr/>
        <p:txBody>
          <a:bodyPr/>
          <a:lstStyle/>
          <a:p>
            <a:r>
              <a:rPr lang="en-US" dirty="0" smtClean="0"/>
              <a:t>Fundamentally, a large sorting problem</a:t>
            </a:r>
          </a:p>
          <a:p>
            <a:pPr lvl="1"/>
            <a:r>
              <a:rPr lang="en-US" dirty="0" smtClean="0"/>
              <a:t>Terms usually fit in memory</a:t>
            </a:r>
          </a:p>
          <a:p>
            <a:pPr lvl="1"/>
            <a:r>
              <a:rPr lang="en-US" dirty="0" smtClean="0"/>
              <a:t>Postings usually </a:t>
            </a:r>
            <a:r>
              <a:rPr lang="en-US" dirty="0" smtClean="0"/>
              <a:t>don’t</a:t>
            </a:r>
            <a:endParaRPr lang="en-US" dirty="0" smtClean="0"/>
          </a:p>
          <a:p>
            <a:r>
              <a:rPr lang="en-US" dirty="0" smtClean="0"/>
              <a:t>How is it done on a single machine?</a:t>
            </a:r>
          </a:p>
          <a:p>
            <a:r>
              <a:rPr lang="en-US" dirty="0" smtClean="0"/>
              <a:t>How can it be done with MapReduce?</a:t>
            </a:r>
          </a:p>
          <a:p>
            <a:r>
              <a:rPr lang="en-US" dirty="0" smtClean="0"/>
              <a:t>First, let’s characterize the problem size:</a:t>
            </a:r>
          </a:p>
          <a:p>
            <a:pPr lvl="1"/>
            <a:r>
              <a:rPr lang="en-US" dirty="0" smtClean="0"/>
              <a:t>Size of vocabulary</a:t>
            </a:r>
          </a:p>
          <a:p>
            <a:pPr lvl="1"/>
            <a:r>
              <a:rPr lang="en-US" dirty="0" smtClean="0"/>
              <a:t>Size of postings</a:t>
            </a:r>
          </a:p>
          <a:p>
            <a:pPr lvl="1"/>
            <a:endParaRPr lang="en-US" dirty="0" smtClean="0"/>
          </a:p>
        </p:txBody>
      </p:sp>
    </p:spTree>
    <p:extLst>
      <p:ext uri="{BB962C8B-B14F-4D97-AF65-F5344CB8AC3E}">
        <p14:creationId xmlns:p14="http://schemas.microsoft.com/office/powerpoint/2010/main" val="1578501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307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3078" name="Rectangle 4"/>
          <p:cNvSpPr>
            <a:spLocks noGrp="1" noChangeArrowheads="1"/>
          </p:cNvSpPr>
          <p:nvPr>
            <p:ph type="title"/>
          </p:nvPr>
        </p:nvSpPr>
        <p:spPr/>
        <p:txBody>
          <a:bodyPr/>
          <a:lstStyle/>
          <a:p>
            <a:r>
              <a:rPr lang="en-US" smtClean="0"/>
              <a:t>Vocabulary Size: Heaps’ Law</a:t>
            </a:r>
          </a:p>
        </p:txBody>
      </p:sp>
      <p:sp>
        <p:nvSpPr>
          <p:cNvPr id="10" name="Content Placeholder 9"/>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r>
              <a:rPr lang="en-US" dirty="0" smtClean="0"/>
              <a:t>Heaps’ Law: linear in log-log space</a:t>
            </a:r>
          </a:p>
          <a:p>
            <a:r>
              <a:rPr lang="en-US" dirty="0" smtClean="0"/>
              <a:t>Vocabulary size grows unbounded!</a:t>
            </a:r>
          </a:p>
          <a:p>
            <a:endParaRPr lang="en-US" dirty="0"/>
          </a:p>
        </p:txBody>
      </p:sp>
      <p:graphicFrame>
        <p:nvGraphicFramePr>
          <p:cNvPr id="3074" name="Object 2"/>
          <p:cNvGraphicFramePr>
            <a:graphicFrameLocks noChangeAspect="1"/>
          </p:cNvGraphicFramePr>
          <p:nvPr>
            <p:extLst>
              <p:ext uri="{D42A27DB-BD31-4B8C-83A1-F6EECF244321}">
                <p14:modId xmlns:p14="http://schemas.microsoft.com/office/powerpoint/2010/main" val="1592402584"/>
              </p:ext>
            </p:extLst>
          </p:nvPr>
        </p:nvGraphicFramePr>
        <p:xfrm>
          <a:off x="1447800" y="1676400"/>
          <a:ext cx="2392363" cy="838200"/>
        </p:xfrm>
        <a:graphic>
          <a:graphicData uri="http://schemas.openxmlformats.org/presentationml/2006/ole">
            <mc:AlternateContent xmlns:mc="http://schemas.openxmlformats.org/markup-compatibility/2006">
              <mc:Choice xmlns:v="urn:schemas-microsoft-com:vml" Requires="v">
                <p:oleObj spid="_x0000_s3401" name="Equation" r:id="rId4" imgW="583920" imgH="203040" progId="Equation.3">
                  <p:embed/>
                </p:oleObj>
              </mc:Choice>
              <mc:Fallback>
                <p:oleObj name="Equation" r:id="rId4" imgW="58392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676400"/>
                        <a:ext cx="2392363"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Text Box 8"/>
          <p:cNvSpPr txBox="1">
            <a:spLocks noChangeArrowheads="1"/>
          </p:cNvSpPr>
          <p:nvPr/>
        </p:nvSpPr>
        <p:spPr bwMode="auto">
          <a:xfrm>
            <a:off x="3962400" y="1690688"/>
            <a:ext cx="3737822" cy="830997"/>
          </a:xfrm>
          <a:prstGeom prst="rect">
            <a:avLst/>
          </a:prstGeom>
          <a:noFill/>
          <a:ln w="9525">
            <a:noFill/>
            <a:miter lim="800000"/>
            <a:headEnd/>
            <a:tailEnd/>
          </a:ln>
        </p:spPr>
        <p:txBody>
          <a:bodyPr wrap="none">
            <a:spAutoFit/>
          </a:bodyPr>
          <a:lstStyle/>
          <a:p>
            <a:r>
              <a:rPr lang="en-US" b="0" i="1" dirty="0" smtClean="0">
                <a:solidFill>
                  <a:schemeClr val="bg2"/>
                </a:solidFill>
                <a:latin typeface="Gill Sans"/>
                <a:cs typeface="Gill Sans"/>
              </a:rPr>
              <a:t>M</a:t>
            </a:r>
            <a:r>
              <a:rPr lang="en-US" b="0" dirty="0" smtClean="0">
                <a:solidFill>
                  <a:schemeClr val="bg2"/>
                </a:solidFill>
                <a:latin typeface="Gill Sans"/>
                <a:cs typeface="Gill Sans"/>
              </a:rPr>
              <a:t> </a:t>
            </a:r>
            <a:r>
              <a:rPr lang="en-US" b="0" dirty="0">
                <a:solidFill>
                  <a:schemeClr val="bg2"/>
                </a:solidFill>
                <a:latin typeface="Gill Sans"/>
                <a:cs typeface="Gill Sans"/>
              </a:rPr>
              <a:t>is vocabulary size</a:t>
            </a:r>
          </a:p>
          <a:p>
            <a:r>
              <a:rPr lang="en-US" b="0" i="1" dirty="0" smtClean="0">
                <a:solidFill>
                  <a:schemeClr val="bg2"/>
                </a:solidFill>
                <a:latin typeface="Gill Sans"/>
                <a:cs typeface="Gill Sans"/>
              </a:rPr>
              <a:t>T</a:t>
            </a:r>
            <a:r>
              <a:rPr lang="en-US" b="0" dirty="0" smtClean="0">
                <a:solidFill>
                  <a:schemeClr val="bg2"/>
                </a:solidFill>
                <a:latin typeface="Gill Sans"/>
                <a:cs typeface="Gill Sans"/>
              </a:rPr>
              <a:t> </a:t>
            </a:r>
            <a:r>
              <a:rPr lang="en-US" b="0" dirty="0">
                <a:solidFill>
                  <a:schemeClr val="bg2"/>
                </a:solidFill>
                <a:latin typeface="Gill Sans"/>
                <a:cs typeface="Gill Sans"/>
              </a:rPr>
              <a:t>is </a:t>
            </a:r>
            <a:r>
              <a:rPr lang="en-US" b="0" dirty="0" smtClean="0">
                <a:solidFill>
                  <a:schemeClr val="bg2"/>
                </a:solidFill>
                <a:latin typeface="Gill Sans"/>
                <a:cs typeface="Gill Sans"/>
              </a:rPr>
              <a:t>collection size </a:t>
            </a:r>
            <a:r>
              <a:rPr lang="en-US" b="0" dirty="0">
                <a:solidFill>
                  <a:schemeClr val="bg2"/>
                </a:solidFill>
                <a:latin typeface="Gill Sans"/>
                <a:cs typeface="Gill Sans"/>
              </a:rPr>
              <a:t>(number of documents)</a:t>
            </a:r>
          </a:p>
          <a:p>
            <a:r>
              <a:rPr lang="en-US" b="0" i="1" dirty="0" smtClean="0">
                <a:solidFill>
                  <a:schemeClr val="bg2"/>
                </a:solidFill>
                <a:latin typeface="Gill Sans"/>
                <a:cs typeface="Gill Sans"/>
              </a:rPr>
              <a:t>k</a:t>
            </a:r>
            <a:r>
              <a:rPr lang="en-US" b="0" dirty="0" smtClean="0">
                <a:solidFill>
                  <a:schemeClr val="bg2"/>
                </a:solidFill>
                <a:latin typeface="Gill Sans"/>
                <a:cs typeface="Gill Sans"/>
              </a:rPr>
              <a:t> </a:t>
            </a:r>
            <a:r>
              <a:rPr lang="en-US" b="0" dirty="0">
                <a:solidFill>
                  <a:schemeClr val="bg2"/>
                </a:solidFill>
                <a:latin typeface="Gill Sans"/>
                <a:cs typeface="Gill Sans"/>
              </a:rPr>
              <a:t>and </a:t>
            </a:r>
            <a:r>
              <a:rPr lang="en-US" b="0" i="1" dirty="0" smtClean="0">
                <a:solidFill>
                  <a:schemeClr val="bg2"/>
                </a:solidFill>
                <a:latin typeface="Gill Sans"/>
                <a:cs typeface="Gill Sans"/>
                <a:sym typeface="Symbol" pitchFamily="18" charset="2"/>
              </a:rPr>
              <a:t>b</a:t>
            </a:r>
            <a:r>
              <a:rPr lang="en-US" b="0" dirty="0" smtClean="0">
                <a:solidFill>
                  <a:schemeClr val="bg2"/>
                </a:solidFill>
                <a:latin typeface="Gill Sans"/>
                <a:cs typeface="Gill Sans"/>
                <a:sym typeface="Symbol" pitchFamily="18" charset="2"/>
              </a:rPr>
              <a:t> </a:t>
            </a:r>
            <a:r>
              <a:rPr lang="en-US" b="0" dirty="0">
                <a:solidFill>
                  <a:schemeClr val="bg2"/>
                </a:solidFill>
                <a:latin typeface="Gill Sans"/>
                <a:cs typeface="Gill Sans"/>
                <a:sym typeface="Symbol" pitchFamily="18" charset="2"/>
              </a:rPr>
              <a:t>are constants</a:t>
            </a:r>
          </a:p>
        </p:txBody>
      </p:sp>
      <p:sp>
        <p:nvSpPr>
          <p:cNvPr id="3080" name="Text Box 8"/>
          <p:cNvSpPr txBox="1">
            <a:spLocks noChangeArrowheads="1"/>
          </p:cNvSpPr>
          <p:nvPr/>
        </p:nvSpPr>
        <p:spPr bwMode="auto">
          <a:xfrm>
            <a:off x="1600200" y="2644775"/>
            <a:ext cx="5943600" cy="338138"/>
          </a:xfrm>
          <a:prstGeom prst="rect">
            <a:avLst/>
          </a:prstGeom>
          <a:noFill/>
          <a:ln w="9525">
            <a:noFill/>
            <a:miter lim="800000"/>
            <a:headEnd/>
            <a:tailEnd/>
          </a:ln>
        </p:spPr>
        <p:txBody>
          <a:bodyPr>
            <a:spAutoFit/>
          </a:bodyPr>
          <a:lstStyle/>
          <a:p>
            <a:r>
              <a:rPr lang="en-US" b="0" dirty="0">
                <a:solidFill>
                  <a:schemeClr val="bg2"/>
                </a:solidFill>
                <a:latin typeface="Gill Sans"/>
                <a:cs typeface="Gill Sans"/>
              </a:rPr>
              <a:t>Typically, </a:t>
            </a:r>
            <a:r>
              <a:rPr lang="en-US" b="0" i="1" dirty="0" smtClean="0">
                <a:solidFill>
                  <a:schemeClr val="bg2"/>
                </a:solidFill>
                <a:latin typeface="Gill Sans"/>
                <a:cs typeface="Gill Sans"/>
              </a:rPr>
              <a:t>k</a:t>
            </a:r>
            <a:r>
              <a:rPr lang="en-US" b="0" dirty="0" smtClean="0">
                <a:solidFill>
                  <a:schemeClr val="bg2"/>
                </a:solidFill>
                <a:latin typeface="Gill Sans"/>
                <a:cs typeface="Gill Sans"/>
              </a:rPr>
              <a:t> </a:t>
            </a:r>
            <a:r>
              <a:rPr lang="en-US" b="0" dirty="0">
                <a:solidFill>
                  <a:schemeClr val="bg2"/>
                </a:solidFill>
                <a:latin typeface="Gill Sans"/>
                <a:cs typeface="Gill Sans"/>
              </a:rPr>
              <a:t>is between </a:t>
            </a:r>
            <a:r>
              <a:rPr lang="en-US" b="0" dirty="0" smtClean="0">
                <a:solidFill>
                  <a:schemeClr val="bg2"/>
                </a:solidFill>
                <a:latin typeface="Gill Sans"/>
                <a:cs typeface="Gill Sans"/>
              </a:rPr>
              <a:t>30 </a:t>
            </a:r>
            <a:r>
              <a:rPr lang="en-US" b="0" dirty="0">
                <a:solidFill>
                  <a:schemeClr val="bg2"/>
                </a:solidFill>
                <a:latin typeface="Gill Sans"/>
                <a:cs typeface="Gill Sans"/>
              </a:rPr>
              <a:t>and 100, </a:t>
            </a:r>
            <a:r>
              <a:rPr lang="en-US" b="0" i="1" dirty="0" smtClean="0">
                <a:solidFill>
                  <a:schemeClr val="bg2"/>
                </a:solidFill>
                <a:latin typeface="Gill Sans"/>
                <a:cs typeface="Gill Sans"/>
                <a:sym typeface="Symbol" pitchFamily="18" charset="2"/>
              </a:rPr>
              <a:t>b</a:t>
            </a:r>
            <a:r>
              <a:rPr lang="en-US" b="0" dirty="0" smtClean="0">
                <a:solidFill>
                  <a:schemeClr val="bg2"/>
                </a:solidFill>
                <a:latin typeface="Gill Sans"/>
                <a:cs typeface="Gill Sans"/>
                <a:sym typeface="Symbol" pitchFamily="18" charset="2"/>
              </a:rPr>
              <a:t> </a:t>
            </a:r>
            <a:r>
              <a:rPr lang="en-US" b="0" dirty="0">
                <a:solidFill>
                  <a:schemeClr val="bg2"/>
                </a:solidFill>
                <a:latin typeface="Gill Sans"/>
                <a:cs typeface="Gill Sans"/>
                <a:sym typeface="Symbol" pitchFamily="18" charset="2"/>
              </a:rPr>
              <a:t>is between 0.4 and 0.6</a:t>
            </a:r>
          </a:p>
        </p:txBody>
      </p:sp>
    </p:spTree>
    <p:extLst>
      <p:ext uri="{BB962C8B-B14F-4D97-AF65-F5344CB8AC3E}">
        <p14:creationId xmlns:p14="http://schemas.microsoft.com/office/powerpoint/2010/main" val="182119819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Heaps’ Law for RCV1</a:t>
            </a:r>
            <a:endParaRPr lang="en-US" dirty="0"/>
          </a:p>
        </p:txBody>
      </p:sp>
      <p:pic>
        <p:nvPicPr>
          <p:cNvPr id="5" name="Picture 4" descr="Heaps-Law.png"/>
          <p:cNvPicPr>
            <a:picLocks noChangeAspect="1"/>
          </p:cNvPicPr>
          <p:nvPr/>
        </p:nvPicPr>
        <p:blipFill>
          <a:blip r:embed="rId2" cstate="print"/>
          <a:stretch>
            <a:fillRect/>
          </a:stretch>
        </p:blipFill>
        <p:spPr>
          <a:xfrm>
            <a:off x="2133600" y="1371600"/>
            <a:ext cx="4578443" cy="4191000"/>
          </a:xfrm>
          <a:prstGeom prst="rect">
            <a:avLst/>
          </a:prstGeom>
        </p:spPr>
      </p:pic>
      <p:sp>
        <p:nvSpPr>
          <p:cNvPr id="6" name="TextBox 5"/>
          <p:cNvSpPr txBox="1"/>
          <p:nvPr/>
        </p:nvSpPr>
        <p:spPr>
          <a:xfrm>
            <a:off x="381000" y="5867400"/>
            <a:ext cx="8410438" cy="369332"/>
          </a:xfrm>
          <a:prstGeom prst="rect">
            <a:avLst/>
          </a:prstGeom>
          <a:noFill/>
        </p:spPr>
        <p:txBody>
          <a:bodyPr wrap="none" rtlCol="0">
            <a:spAutoFit/>
          </a:bodyPr>
          <a:lstStyle/>
          <a:p>
            <a:r>
              <a:rPr lang="en-US" sz="1800" b="0" dirty="0" smtClean="0">
                <a:solidFill>
                  <a:schemeClr val="bg1"/>
                </a:solidFill>
                <a:latin typeface="Gill Sans"/>
                <a:cs typeface="Gill Sans"/>
              </a:rPr>
              <a:t>Reuters-RCV1 collection: 806,791 newswire documents (Aug 20, 1996-August 19, 1997)</a:t>
            </a:r>
            <a:endParaRPr lang="en-US" sz="1800" b="0" dirty="0">
              <a:solidFill>
                <a:schemeClr val="bg1"/>
              </a:solidFill>
              <a:latin typeface="Gill Sans"/>
              <a:cs typeface="Gill Sans"/>
            </a:endParaRPr>
          </a:p>
        </p:txBody>
      </p:sp>
      <p:sp>
        <p:nvSpPr>
          <p:cNvPr id="7" name="TextBox 6"/>
          <p:cNvSpPr txBox="1"/>
          <p:nvPr/>
        </p:nvSpPr>
        <p:spPr>
          <a:xfrm>
            <a:off x="6781800" y="1371600"/>
            <a:ext cx="1143000" cy="584775"/>
          </a:xfrm>
          <a:prstGeom prst="rect">
            <a:avLst/>
          </a:prstGeom>
          <a:noFill/>
        </p:spPr>
        <p:txBody>
          <a:bodyPr wrap="square" rtlCol="0">
            <a:spAutoFit/>
          </a:bodyPr>
          <a:lstStyle/>
          <a:p>
            <a:r>
              <a:rPr lang="en-US" b="0" dirty="0" smtClean="0">
                <a:solidFill>
                  <a:schemeClr val="bg1"/>
                </a:solidFill>
                <a:latin typeface="Gill Sans"/>
                <a:cs typeface="Gill Sans"/>
              </a:rPr>
              <a:t>k = 44</a:t>
            </a:r>
          </a:p>
          <a:p>
            <a:r>
              <a:rPr lang="en-US" b="0" dirty="0" smtClean="0">
                <a:solidFill>
                  <a:schemeClr val="bg1"/>
                </a:solidFill>
                <a:latin typeface="Gill Sans"/>
                <a:cs typeface="Gill Sans"/>
              </a:rPr>
              <a:t>b = 0.49</a:t>
            </a:r>
            <a:endParaRPr lang="en-US" b="0" dirty="0">
              <a:solidFill>
                <a:schemeClr val="bg1"/>
              </a:solidFill>
              <a:latin typeface="Gill Sans"/>
              <a:cs typeface="Gill Sans"/>
            </a:endParaRPr>
          </a:p>
        </p:txBody>
      </p:sp>
      <p:sp>
        <p:nvSpPr>
          <p:cNvPr id="8" name="TextBox 7"/>
          <p:cNvSpPr txBox="1"/>
          <p:nvPr/>
        </p:nvSpPr>
        <p:spPr>
          <a:xfrm>
            <a:off x="5806858" y="3801070"/>
            <a:ext cx="2727542" cy="923330"/>
          </a:xfrm>
          <a:prstGeom prst="rect">
            <a:avLst/>
          </a:prstGeom>
          <a:noFill/>
        </p:spPr>
        <p:txBody>
          <a:bodyPr wrap="none" rtlCol="0">
            <a:spAutoFit/>
          </a:bodyPr>
          <a:lstStyle/>
          <a:p>
            <a:r>
              <a:rPr lang="en-US" sz="1800" dirty="0" smtClean="0">
                <a:solidFill>
                  <a:srgbClr val="FF0000"/>
                </a:solidFill>
                <a:latin typeface="Gill Sans"/>
                <a:cs typeface="Gill Sans"/>
              </a:rPr>
              <a:t>First 1,000,020 terms:</a:t>
            </a:r>
          </a:p>
          <a:p>
            <a:r>
              <a:rPr lang="en-US" sz="1800" b="0" dirty="0" smtClean="0">
                <a:solidFill>
                  <a:srgbClr val="FF0000"/>
                </a:solidFill>
                <a:latin typeface="Gill Sans"/>
                <a:cs typeface="Gill Sans"/>
              </a:rPr>
              <a:t>     Predicted = 38,323</a:t>
            </a:r>
          </a:p>
          <a:p>
            <a:r>
              <a:rPr lang="en-US" sz="1800" b="0" dirty="0" smtClean="0">
                <a:solidFill>
                  <a:srgbClr val="FF0000"/>
                </a:solidFill>
                <a:latin typeface="Gill Sans"/>
                <a:cs typeface="Gill Sans"/>
              </a:rPr>
              <a:t>     Actual = 38,365</a:t>
            </a:r>
            <a:endParaRPr lang="en-US" sz="1800" b="0" dirty="0">
              <a:solidFill>
                <a:srgbClr val="FF0000"/>
              </a:solidFill>
              <a:latin typeface="Gill Sans"/>
              <a:cs typeface="Gill Sans"/>
            </a:endParaRPr>
          </a:p>
        </p:txBody>
      </p:sp>
      <p:sp>
        <p:nvSpPr>
          <p:cNvPr id="9" name="TextBox 8"/>
          <p:cNvSpPr txBox="1"/>
          <p:nvPr/>
        </p:nvSpPr>
        <p:spPr>
          <a:xfrm>
            <a:off x="206" y="6611779"/>
            <a:ext cx="4349268" cy="246221"/>
          </a:xfrm>
          <a:prstGeom prst="rect">
            <a:avLst/>
          </a:prstGeom>
          <a:noFill/>
        </p:spPr>
        <p:txBody>
          <a:bodyPr wrap="none" rtlCol="0">
            <a:spAutoFit/>
          </a:bodyPr>
          <a:lstStyle/>
          <a:p>
            <a:r>
              <a:rPr lang="en-US" sz="1000" b="0" dirty="0" smtClean="0">
                <a:solidFill>
                  <a:schemeClr val="bg1"/>
                </a:solidFill>
              </a:rPr>
              <a:t>Manning, </a:t>
            </a:r>
            <a:r>
              <a:rPr lang="en-US" sz="1000" b="0" dirty="0" err="1" smtClean="0">
                <a:solidFill>
                  <a:schemeClr val="bg1"/>
                </a:solidFill>
              </a:rPr>
              <a:t>Raghavan</a:t>
            </a:r>
            <a:r>
              <a:rPr lang="en-US" sz="1000" b="0" dirty="0" smtClean="0">
                <a:solidFill>
                  <a:schemeClr val="bg1"/>
                </a:solidFill>
              </a:rPr>
              <a:t>, </a:t>
            </a:r>
            <a:r>
              <a:rPr lang="en-US" sz="1000" b="0" dirty="0" err="1" smtClean="0">
                <a:solidFill>
                  <a:schemeClr val="bg1"/>
                </a:solidFill>
              </a:rPr>
              <a:t>Schütze</a:t>
            </a:r>
            <a:r>
              <a:rPr lang="en-US" sz="1000" b="0" dirty="0" smtClean="0">
                <a:solidFill>
                  <a:schemeClr val="bg1"/>
                </a:solidFill>
              </a:rPr>
              <a:t>, Introduction to Information Retrieval (2008)</a:t>
            </a:r>
            <a:endParaRPr lang="en-US" sz="1000" b="0" dirty="0">
              <a:solidFill>
                <a:schemeClr val="bg1"/>
              </a:solidFill>
            </a:endParaRPr>
          </a:p>
        </p:txBody>
      </p:sp>
    </p:spTree>
    <p:extLst>
      <p:ext uri="{BB962C8B-B14F-4D97-AF65-F5344CB8AC3E}">
        <p14:creationId xmlns:p14="http://schemas.microsoft.com/office/powerpoint/2010/main" val="34144483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307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3078" name="Rectangle 4"/>
          <p:cNvSpPr>
            <a:spLocks noGrp="1" noChangeArrowheads="1"/>
          </p:cNvSpPr>
          <p:nvPr>
            <p:ph type="title"/>
          </p:nvPr>
        </p:nvSpPr>
        <p:spPr/>
        <p:txBody>
          <a:bodyPr/>
          <a:lstStyle/>
          <a:p>
            <a:r>
              <a:rPr lang="en-US" dirty="0" smtClean="0"/>
              <a:t>Postings Size: </a:t>
            </a:r>
            <a:r>
              <a:rPr lang="en-US" dirty="0" err="1" smtClean="0"/>
              <a:t>Zipf’s</a:t>
            </a:r>
            <a:r>
              <a:rPr lang="en-US" dirty="0" smtClean="0"/>
              <a:t> Law</a:t>
            </a:r>
          </a:p>
        </p:txBody>
      </p:sp>
      <p:sp>
        <p:nvSpPr>
          <p:cNvPr id="10" name="Content Placeholder 9"/>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r>
              <a:rPr lang="en-US" dirty="0" err="1" smtClean="0"/>
              <a:t>Zipf’s</a:t>
            </a:r>
            <a:r>
              <a:rPr lang="en-US" dirty="0" smtClean="0"/>
              <a:t> Law: (also) linear in log-log space</a:t>
            </a:r>
          </a:p>
          <a:p>
            <a:pPr lvl="1"/>
            <a:r>
              <a:rPr lang="en-US" dirty="0" smtClean="0"/>
              <a:t>Specific case of Power Law distributions</a:t>
            </a:r>
          </a:p>
          <a:p>
            <a:r>
              <a:rPr lang="en-US" dirty="0" smtClean="0"/>
              <a:t>In other words:</a:t>
            </a:r>
          </a:p>
          <a:p>
            <a:pPr lvl="1"/>
            <a:r>
              <a:rPr lang="en-US" dirty="0" smtClean="0"/>
              <a:t>A few elements occur very frequently</a:t>
            </a:r>
          </a:p>
          <a:p>
            <a:pPr lvl="1"/>
            <a:r>
              <a:rPr lang="en-US" dirty="0" smtClean="0"/>
              <a:t>Many elements occur very infrequently</a:t>
            </a:r>
          </a:p>
          <a:p>
            <a:endParaRPr lang="en-US" dirty="0"/>
          </a:p>
        </p:txBody>
      </p:sp>
      <p:graphicFrame>
        <p:nvGraphicFramePr>
          <p:cNvPr id="3074" name="Object 2"/>
          <p:cNvGraphicFramePr>
            <a:graphicFrameLocks noChangeAspect="1"/>
          </p:cNvGraphicFramePr>
          <p:nvPr>
            <p:extLst>
              <p:ext uri="{D42A27DB-BD31-4B8C-83A1-F6EECF244321}">
                <p14:modId xmlns:p14="http://schemas.microsoft.com/office/powerpoint/2010/main" val="1304798532"/>
              </p:ext>
            </p:extLst>
          </p:nvPr>
        </p:nvGraphicFramePr>
        <p:xfrm>
          <a:off x="1371600" y="1649450"/>
          <a:ext cx="1524000" cy="1322350"/>
        </p:xfrm>
        <a:graphic>
          <a:graphicData uri="http://schemas.openxmlformats.org/presentationml/2006/ole">
            <mc:AlternateContent xmlns:mc="http://schemas.openxmlformats.org/markup-compatibility/2006">
              <mc:Choice xmlns:v="urn:schemas-microsoft-com:vml" Requires="v">
                <p:oleObj spid="_x0000_s4425" name="Equation" r:id="rId4" imgW="457200" imgH="393480" progId="Equation.3">
                  <p:embed/>
                </p:oleObj>
              </mc:Choice>
              <mc:Fallback>
                <p:oleObj name="Equation" r:id="rId4" imgW="45720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649450"/>
                        <a:ext cx="1524000" cy="1322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Text Box 8"/>
          <p:cNvSpPr txBox="1">
            <a:spLocks noChangeArrowheads="1"/>
          </p:cNvSpPr>
          <p:nvPr/>
        </p:nvSpPr>
        <p:spPr bwMode="auto">
          <a:xfrm>
            <a:off x="3256650" y="2082225"/>
            <a:ext cx="4380125" cy="584776"/>
          </a:xfrm>
          <a:prstGeom prst="rect">
            <a:avLst/>
          </a:prstGeom>
          <a:noFill/>
          <a:ln w="9525">
            <a:noFill/>
            <a:miter lim="800000"/>
            <a:headEnd/>
            <a:tailEnd/>
          </a:ln>
        </p:spPr>
        <p:txBody>
          <a:bodyPr wrap="none">
            <a:spAutoFit/>
          </a:bodyPr>
          <a:lstStyle/>
          <a:p>
            <a:r>
              <a:rPr lang="en-US" b="0" i="1" dirty="0" err="1" smtClean="0">
                <a:solidFill>
                  <a:schemeClr val="bg2"/>
                </a:solidFill>
                <a:latin typeface="Gill Sans"/>
                <a:cs typeface="Gill Sans"/>
              </a:rPr>
              <a:t>cf</a:t>
            </a:r>
            <a:r>
              <a:rPr lang="en-US" b="0" dirty="0" smtClean="0">
                <a:solidFill>
                  <a:schemeClr val="bg2"/>
                </a:solidFill>
                <a:latin typeface="Gill Sans"/>
                <a:cs typeface="Gill Sans"/>
              </a:rPr>
              <a:t> is the collection frequency of </a:t>
            </a:r>
            <a:r>
              <a:rPr lang="en-US" b="0" i="1" dirty="0" err="1" smtClean="0">
                <a:solidFill>
                  <a:schemeClr val="bg2"/>
                </a:solidFill>
                <a:latin typeface="Gill Sans"/>
                <a:cs typeface="Gill Sans"/>
              </a:rPr>
              <a:t>i</a:t>
            </a:r>
            <a:r>
              <a:rPr lang="en-US" b="0" dirty="0" err="1" smtClean="0">
                <a:solidFill>
                  <a:schemeClr val="bg2"/>
                </a:solidFill>
                <a:latin typeface="Gill Sans"/>
                <a:cs typeface="Gill Sans"/>
              </a:rPr>
              <a:t>-th</a:t>
            </a:r>
            <a:r>
              <a:rPr lang="en-US" b="0" dirty="0" smtClean="0">
                <a:solidFill>
                  <a:schemeClr val="bg2"/>
                </a:solidFill>
                <a:latin typeface="Gill Sans"/>
                <a:cs typeface="Gill Sans"/>
              </a:rPr>
              <a:t> common term</a:t>
            </a:r>
          </a:p>
          <a:p>
            <a:r>
              <a:rPr lang="en-US" b="0" i="1" dirty="0" smtClean="0">
                <a:solidFill>
                  <a:schemeClr val="bg2"/>
                </a:solidFill>
                <a:latin typeface="Gill Sans"/>
                <a:cs typeface="Gill Sans"/>
              </a:rPr>
              <a:t>c</a:t>
            </a:r>
            <a:r>
              <a:rPr lang="en-US" b="0" dirty="0" smtClean="0">
                <a:solidFill>
                  <a:schemeClr val="bg2"/>
                </a:solidFill>
                <a:latin typeface="Gill Sans"/>
                <a:cs typeface="Gill Sans"/>
              </a:rPr>
              <a:t> </a:t>
            </a:r>
            <a:r>
              <a:rPr lang="en-US" b="0" dirty="0">
                <a:solidFill>
                  <a:schemeClr val="bg2"/>
                </a:solidFill>
                <a:latin typeface="Gill Sans"/>
                <a:cs typeface="Gill Sans"/>
              </a:rPr>
              <a:t>is </a:t>
            </a:r>
            <a:r>
              <a:rPr lang="en-US" b="0" dirty="0" smtClean="0">
                <a:solidFill>
                  <a:schemeClr val="bg2"/>
                </a:solidFill>
                <a:latin typeface="Gill Sans"/>
                <a:cs typeface="Gill Sans"/>
              </a:rPr>
              <a:t>a constant</a:t>
            </a:r>
            <a:endParaRPr lang="en-US" b="0" dirty="0">
              <a:solidFill>
                <a:schemeClr val="bg2"/>
              </a:solidFill>
              <a:latin typeface="Gill Sans"/>
              <a:cs typeface="Gill Sans"/>
              <a:sym typeface="Symbol" pitchFamily="18" charset="2"/>
            </a:endParaRPr>
          </a:p>
        </p:txBody>
      </p:sp>
    </p:spTree>
    <p:extLst>
      <p:ext uri="{BB962C8B-B14F-4D97-AF65-F5344CB8AC3E}">
        <p14:creationId xmlns:p14="http://schemas.microsoft.com/office/powerpoint/2010/main" val="292021173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Zipf’s</a:t>
            </a:r>
            <a:r>
              <a:rPr lang="en-US" dirty="0" smtClean="0"/>
              <a:t> Law for RCV1</a:t>
            </a:r>
            <a:endParaRPr lang="en-US" dirty="0"/>
          </a:p>
        </p:txBody>
      </p:sp>
      <p:pic>
        <p:nvPicPr>
          <p:cNvPr id="5" name="Picture 4" descr="Zipfs-Law.png"/>
          <p:cNvPicPr>
            <a:picLocks noChangeAspect="1"/>
          </p:cNvPicPr>
          <p:nvPr/>
        </p:nvPicPr>
        <p:blipFill>
          <a:blip r:embed="rId2" cstate="print"/>
          <a:stretch>
            <a:fillRect/>
          </a:stretch>
        </p:blipFill>
        <p:spPr>
          <a:xfrm>
            <a:off x="2130552" y="1371600"/>
            <a:ext cx="4649336" cy="4187952"/>
          </a:xfrm>
          <a:prstGeom prst="rect">
            <a:avLst/>
          </a:prstGeom>
        </p:spPr>
      </p:pic>
      <p:sp>
        <p:nvSpPr>
          <p:cNvPr id="7" name="TextBox 6"/>
          <p:cNvSpPr txBox="1"/>
          <p:nvPr/>
        </p:nvSpPr>
        <p:spPr>
          <a:xfrm>
            <a:off x="6781800" y="4343400"/>
            <a:ext cx="2133600" cy="646331"/>
          </a:xfrm>
          <a:prstGeom prst="rect">
            <a:avLst/>
          </a:prstGeom>
          <a:noFill/>
        </p:spPr>
        <p:txBody>
          <a:bodyPr wrap="square" rtlCol="0">
            <a:spAutoFit/>
          </a:bodyPr>
          <a:lstStyle/>
          <a:p>
            <a:r>
              <a:rPr lang="en-US" sz="1800" b="0" dirty="0" smtClean="0">
                <a:solidFill>
                  <a:srgbClr val="FF0000"/>
                </a:solidFill>
                <a:latin typeface="Gill Sans"/>
                <a:cs typeface="Gill Sans"/>
              </a:rPr>
              <a:t>Fit isn’t that good… but good enough!</a:t>
            </a:r>
            <a:endParaRPr lang="en-US" sz="1800" b="0" dirty="0">
              <a:solidFill>
                <a:srgbClr val="FF0000"/>
              </a:solidFill>
              <a:latin typeface="Gill Sans"/>
              <a:cs typeface="Gill Sans"/>
            </a:endParaRPr>
          </a:p>
        </p:txBody>
      </p:sp>
      <p:sp>
        <p:nvSpPr>
          <p:cNvPr id="8" name="TextBox 7"/>
          <p:cNvSpPr txBox="1"/>
          <p:nvPr/>
        </p:nvSpPr>
        <p:spPr>
          <a:xfrm>
            <a:off x="206" y="6611779"/>
            <a:ext cx="4349268" cy="246221"/>
          </a:xfrm>
          <a:prstGeom prst="rect">
            <a:avLst/>
          </a:prstGeom>
          <a:noFill/>
        </p:spPr>
        <p:txBody>
          <a:bodyPr wrap="none" rtlCol="0">
            <a:spAutoFit/>
          </a:bodyPr>
          <a:lstStyle/>
          <a:p>
            <a:r>
              <a:rPr lang="en-US" sz="1000" b="0" dirty="0" smtClean="0">
                <a:solidFill>
                  <a:schemeClr val="bg1"/>
                </a:solidFill>
              </a:rPr>
              <a:t>Manning, </a:t>
            </a:r>
            <a:r>
              <a:rPr lang="en-US" sz="1000" b="0" dirty="0" err="1" smtClean="0">
                <a:solidFill>
                  <a:schemeClr val="bg1"/>
                </a:solidFill>
              </a:rPr>
              <a:t>Raghavan</a:t>
            </a:r>
            <a:r>
              <a:rPr lang="en-US" sz="1000" b="0" dirty="0" smtClean="0">
                <a:solidFill>
                  <a:schemeClr val="bg1"/>
                </a:solidFill>
              </a:rPr>
              <a:t>, </a:t>
            </a:r>
            <a:r>
              <a:rPr lang="en-US" sz="1000" b="0" dirty="0" err="1" smtClean="0">
                <a:solidFill>
                  <a:schemeClr val="bg1"/>
                </a:solidFill>
              </a:rPr>
              <a:t>Schütze</a:t>
            </a:r>
            <a:r>
              <a:rPr lang="en-US" sz="1000" b="0" dirty="0" smtClean="0">
                <a:solidFill>
                  <a:schemeClr val="bg1"/>
                </a:solidFill>
              </a:rPr>
              <a:t>, Introduction to Information Retrieval (2008)</a:t>
            </a:r>
            <a:endParaRPr lang="en-US" sz="1000" b="0" dirty="0">
              <a:solidFill>
                <a:schemeClr val="bg1"/>
              </a:solidFill>
            </a:endParaRPr>
          </a:p>
        </p:txBody>
      </p:sp>
      <p:sp>
        <p:nvSpPr>
          <p:cNvPr id="9" name="TextBox 8"/>
          <p:cNvSpPr txBox="1"/>
          <p:nvPr/>
        </p:nvSpPr>
        <p:spPr>
          <a:xfrm>
            <a:off x="381000" y="5867400"/>
            <a:ext cx="8410438" cy="369332"/>
          </a:xfrm>
          <a:prstGeom prst="rect">
            <a:avLst/>
          </a:prstGeom>
          <a:noFill/>
        </p:spPr>
        <p:txBody>
          <a:bodyPr wrap="none" rtlCol="0">
            <a:spAutoFit/>
          </a:bodyPr>
          <a:lstStyle/>
          <a:p>
            <a:r>
              <a:rPr lang="en-US" sz="1800" b="0" dirty="0" smtClean="0">
                <a:solidFill>
                  <a:schemeClr val="bg1"/>
                </a:solidFill>
                <a:latin typeface="Gill Sans"/>
                <a:cs typeface="Gill Sans"/>
              </a:rPr>
              <a:t>Reuters-RCV1 collection: 806,791 newswire documents (Aug 20, 1996-August 19, 1997)</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14278092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wer-law-all.png"/>
          <p:cNvPicPr>
            <a:picLocks noChangeAspect="1"/>
          </p:cNvPicPr>
          <p:nvPr/>
        </p:nvPicPr>
        <p:blipFill>
          <a:blip r:embed="rId2" cstate="print"/>
          <a:stretch>
            <a:fillRect/>
          </a:stretch>
        </p:blipFill>
        <p:spPr>
          <a:xfrm>
            <a:off x="2257340" y="228600"/>
            <a:ext cx="4600660" cy="6107878"/>
          </a:xfrm>
          <a:prstGeom prst="rect">
            <a:avLst/>
          </a:prstGeom>
        </p:spPr>
      </p:pic>
      <p:sp>
        <p:nvSpPr>
          <p:cNvPr id="4" name="TextBox 3"/>
          <p:cNvSpPr txBox="1"/>
          <p:nvPr/>
        </p:nvSpPr>
        <p:spPr>
          <a:xfrm>
            <a:off x="0" y="6457890"/>
            <a:ext cx="4084998" cy="400110"/>
          </a:xfrm>
          <a:prstGeom prst="rect">
            <a:avLst/>
          </a:prstGeom>
          <a:noFill/>
        </p:spPr>
        <p:txBody>
          <a:bodyPr wrap="square" rtlCol="0">
            <a:spAutoFit/>
          </a:bodyPr>
          <a:lstStyle/>
          <a:p>
            <a:r>
              <a:rPr lang="en-US" sz="1000" b="0" dirty="0" smtClean="0">
                <a:solidFill>
                  <a:schemeClr val="bg1"/>
                </a:solidFill>
              </a:rPr>
              <a:t>Figure from: Newman, M. E. J. (2005) “Power laws, Pareto distributions and </a:t>
            </a:r>
            <a:r>
              <a:rPr lang="en-US" sz="1000" b="0" dirty="0" err="1" smtClean="0">
                <a:solidFill>
                  <a:schemeClr val="bg1"/>
                </a:solidFill>
              </a:rPr>
              <a:t>Zipf's</a:t>
            </a:r>
            <a:r>
              <a:rPr lang="en-US" sz="1000" b="0" dirty="0" smtClean="0">
                <a:solidFill>
                  <a:schemeClr val="bg1"/>
                </a:solidFill>
              </a:rPr>
              <a:t> law.” Contemporary Physics 46:323–351.</a:t>
            </a:r>
            <a:endParaRPr lang="en-US" sz="1000" b="0" dirty="0">
              <a:solidFill>
                <a:schemeClr val="bg1"/>
              </a:solidFill>
            </a:endParaRPr>
          </a:p>
        </p:txBody>
      </p:sp>
      <p:sp>
        <p:nvSpPr>
          <p:cNvPr id="5" name="TextBox 4"/>
          <p:cNvSpPr txBox="1"/>
          <p:nvPr/>
        </p:nvSpPr>
        <p:spPr>
          <a:xfrm rot="20517061">
            <a:off x="2197803" y="3048000"/>
            <a:ext cx="5006900" cy="584776"/>
          </a:xfrm>
          <a:prstGeom prst="rect">
            <a:avLst/>
          </a:prstGeom>
          <a:noFill/>
        </p:spPr>
        <p:txBody>
          <a:bodyPr wrap="none" rtlCol="0">
            <a:spAutoFit/>
          </a:bodyPr>
          <a:lstStyle/>
          <a:p>
            <a:r>
              <a:rPr lang="en-US" sz="3200" b="0" dirty="0" smtClean="0">
                <a:solidFill>
                  <a:srgbClr val="FF0000"/>
                </a:solidFill>
                <a:latin typeface="Gill Sans"/>
                <a:cs typeface="Gill Sans"/>
              </a:rPr>
              <a:t>Power Laws are everywhere!</a:t>
            </a:r>
            <a:endParaRPr lang="en-US" sz="3200" b="0" dirty="0">
              <a:solidFill>
                <a:srgbClr val="FF0000"/>
              </a:solidFill>
              <a:latin typeface="Gill Sans"/>
              <a:cs typeface="Gill Sans"/>
            </a:endParaRPr>
          </a:p>
        </p:txBody>
      </p:sp>
    </p:spTree>
    <p:extLst>
      <p:ext uri="{BB962C8B-B14F-4D97-AF65-F5344CB8AC3E}">
        <p14:creationId xmlns:p14="http://schemas.microsoft.com/office/powerpoint/2010/main" val="11960011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smtClean="0"/>
              <a:t>MapReduce: Index Construction</a:t>
            </a:r>
          </a:p>
        </p:txBody>
      </p:sp>
      <p:sp>
        <p:nvSpPr>
          <p:cNvPr id="67587" name="Content Placeholder 2"/>
          <p:cNvSpPr>
            <a:spLocks noGrp="1"/>
          </p:cNvSpPr>
          <p:nvPr>
            <p:ph idx="1"/>
          </p:nvPr>
        </p:nvSpPr>
        <p:spPr/>
        <p:txBody>
          <a:bodyPr/>
          <a:lstStyle/>
          <a:p>
            <a:r>
              <a:rPr lang="en-US" dirty="0" smtClean="0"/>
              <a:t>Map over all documents</a:t>
            </a:r>
          </a:p>
          <a:p>
            <a:pPr lvl="1"/>
            <a:r>
              <a:rPr lang="en-US" dirty="0" smtClean="0"/>
              <a:t>Emit </a:t>
            </a:r>
            <a:r>
              <a:rPr lang="en-US" i="1" dirty="0" smtClean="0"/>
              <a:t>term</a:t>
            </a:r>
            <a:r>
              <a:rPr lang="en-US" dirty="0" smtClean="0"/>
              <a:t> as key, (</a:t>
            </a:r>
            <a:r>
              <a:rPr lang="en-US" i="1" dirty="0" err="1" smtClean="0"/>
              <a:t>docno</a:t>
            </a:r>
            <a:r>
              <a:rPr lang="en-US" dirty="0" smtClean="0"/>
              <a:t>, </a:t>
            </a:r>
            <a:r>
              <a:rPr lang="en-US" i="1" dirty="0" err="1" smtClean="0"/>
              <a:t>tf</a:t>
            </a:r>
            <a:r>
              <a:rPr lang="en-US" i="1" dirty="0" smtClean="0"/>
              <a:t>)</a:t>
            </a:r>
            <a:r>
              <a:rPr lang="en-US" dirty="0" smtClean="0"/>
              <a:t> as value</a:t>
            </a:r>
          </a:p>
          <a:p>
            <a:pPr lvl="1"/>
            <a:r>
              <a:rPr lang="en-US" dirty="0" smtClean="0"/>
              <a:t>Emit other information as necessary (e.g., term position)</a:t>
            </a:r>
          </a:p>
          <a:p>
            <a:r>
              <a:rPr lang="en-US" dirty="0" smtClean="0"/>
              <a:t>Sort/shuffle: group postings by term</a:t>
            </a:r>
          </a:p>
          <a:p>
            <a:r>
              <a:rPr lang="en-US" dirty="0" smtClean="0"/>
              <a:t>Reduce</a:t>
            </a:r>
          </a:p>
          <a:p>
            <a:pPr lvl="1"/>
            <a:r>
              <a:rPr lang="en-US" dirty="0" smtClean="0"/>
              <a:t>Gather and sort the postings (e.g., by </a:t>
            </a:r>
            <a:r>
              <a:rPr lang="en-US" i="1" dirty="0" err="1" smtClean="0"/>
              <a:t>docno</a:t>
            </a:r>
            <a:r>
              <a:rPr lang="en-US" dirty="0" smtClean="0"/>
              <a:t> or </a:t>
            </a:r>
            <a:r>
              <a:rPr lang="en-US" i="1" dirty="0" err="1" smtClean="0"/>
              <a:t>tf</a:t>
            </a:r>
            <a:r>
              <a:rPr lang="en-US" dirty="0" smtClean="0"/>
              <a:t>)</a:t>
            </a:r>
          </a:p>
          <a:p>
            <a:pPr lvl="1"/>
            <a:r>
              <a:rPr lang="en-US" dirty="0" smtClean="0"/>
              <a:t>Write postings to disk</a:t>
            </a:r>
          </a:p>
          <a:p>
            <a:r>
              <a:rPr lang="en-US" dirty="0" smtClean="0"/>
              <a:t>MapReduce does all the heavy lifting!</a:t>
            </a:r>
          </a:p>
        </p:txBody>
      </p:sp>
    </p:spTree>
    <p:extLst>
      <p:ext uri="{BB962C8B-B14F-4D97-AF65-F5344CB8AC3E}">
        <p14:creationId xmlns:p14="http://schemas.microsoft.com/office/powerpoint/2010/main" val="13933453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OLAP Cubes</a:t>
            </a:r>
            <a:endParaRPr lang="en-US" dirty="0"/>
          </a:p>
        </p:txBody>
      </p:sp>
      <p:sp>
        <p:nvSpPr>
          <p:cNvPr id="4" name="Cube 3"/>
          <p:cNvSpPr/>
          <p:nvPr/>
        </p:nvSpPr>
        <p:spPr bwMode="auto">
          <a:xfrm>
            <a:off x="817262" y="1611868"/>
            <a:ext cx="4114800" cy="4114800"/>
          </a:xfrm>
          <a:prstGeom prst="cube">
            <a:avLst>
              <a:gd name="adj" fmla="val 29012"/>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 name="TextBox 4"/>
          <p:cNvSpPr txBox="1"/>
          <p:nvPr/>
        </p:nvSpPr>
        <p:spPr>
          <a:xfrm>
            <a:off x="817262" y="5650468"/>
            <a:ext cx="2895600" cy="369332"/>
          </a:xfrm>
          <a:prstGeom prst="rect">
            <a:avLst/>
          </a:prstGeom>
          <a:noFill/>
        </p:spPr>
        <p:txBody>
          <a:bodyPr wrap="square" rtlCol="0">
            <a:spAutoFit/>
          </a:bodyPr>
          <a:lstStyle/>
          <a:p>
            <a:pPr algn="ctr"/>
            <a:r>
              <a:rPr lang="en-US" sz="1800" b="0" dirty="0" smtClean="0">
                <a:solidFill>
                  <a:schemeClr val="bg2"/>
                </a:solidFill>
                <a:latin typeface="Gill Sans"/>
                <a:cs typeface="Gill Sans"/>
              </a:rPr>
              <a:t>store</a:t>
            </a:r>
            <a:endParaRPr lang="en-US" sz="1100" b="0" dirty="0">
              <a:solidFill>
                <a:schemeClr val="bg2"/>
              </a:solidFill>
              <a:latin typeface="Gill Sans"/>
              <a:cs typeface="Gill Sans"/>
            </a:endParaRPr>
          </a:p>
        </p:txBody>
      </p:sp>
      <p:sp>
        <p:nvSpPr>
          <p:cNvPr id="6" name="TextBox 5"/>
          <p:cNvSpPr txBox="1"/>
          <p:nvPr/>
        </p:nvSpPr>
        <p:spPr>
          <a:xfrm rot="16200000">
            <a:off x="-826871" y="4094202"/>
            <a:ext cx="2895600" cy="369332"/>
          </a:xfrm>
          <a:prstGeom prst="rect">
            <a:avLst/>
          </a:prstGeom>
          <a:noFill/>
        </p:spPr>
        <p:txBody>
          <a:bodyPr wrap="square" rtlCol="0">
            <a:spAutoFit/>
          </a:bodyPr>
          <a:lstStyle/>
          <a:p>
            <a:pPr algn="ctr"/>
            <a:r>
              <a:rPr lang="en-US" sz="1800" b="0" dirty="0" smtClean="0">
                <a:solidFill>
                  <a:schemeClr val="bg2"/>
                </a:solidFill>
                <a:latin typeface="Gill Sans"/>
                <a:cs typeface="Gill Sans"/>
              </a:rPr>
              <a:t>product</a:t>
            </a:r>
            <a:endParaRPr lang="en-US" sz="1100" b="0" dirty="0">
              <a:solidFill>
                <a:schemeClr val="bg2"/>
              </a:solidFill>
              <a:latin typeface="Gill Sans"/>
              <a:cs typeface="Gill Sans"/>
            </a:endParaRPr>
          </a:p>
        </p:txBody>
      </p:sp>
      <p:sp>
        <p:nvSpPr>
          <p:cNvPr id="7" name="TextBox 6"/>
          <p:cNvSpPr txBox="1"/>
          <p:nvPr/>
        </p:nvSpPr>
        <p:spPr>
          <a:xfrm rot="18900000">
            <a:off x="-217272" y="1971930"/>
            <a:ext cx="2895600" cy="369332"/>
          </a:xfrm>
          <a:prstGeom prst="rect">
            <a:avLst/>
          </a:prstGeom>
          <a:noFill/>
        </p:spPr>
        <p:txBody>
          <a:bodyPr wrap="square" rtlCol="0">
            <a:spAutoFit/>
          </a:bodyPr>
          <a:lstStyle/>
          <a:p>
            <a:pPr algn="ctr"/>
            <a:r>
              <a:rPr lang="en-US" sz="1800" b="0" dirty="0" smtClean="0">
                <a:solidFill>
                  <a:schemeClr val="bg2"/>
                </a:solidFill>
                <a:latin typeface="Gill Sans"/>
                <a:cs typeface="Gill Sans"/>
              </a:rPr>
              <a:t>time</a:t>
            </a:r>
            <a:endParaRPr lang="en-US" sz="1100" b="0" dirty="0">
              <a:solidFill>
                <a:schemeClr val="bg2"/>
              </a:solidFill>
              <a:latin typeface="Gill Sans"/>
              <a:cs typeface="Gill Sans"/>
            </a:endParaRPr>
          </a:p>
        </p:txBody>
      </p:sp>
      <p:sp>
        <p:nvSpPr>
          <p:cNvPr id="8" name="TextBox 7"/>
          <p:cNvSpPr txBox="1"/>
          <p:nvPr/>
        </p:nvSpPr>
        <p:spPr>
          <a:xfrm>
            <a:off x="5715000" y="2971800"/>
            <a:ext cx="2133600" cy="461665"/>
          </a:xfrm>
          <a:prstGeom prst="rect">
            <a:avLst/>
          </a:prstGeom>
          <a:noFill/>
        </p:spPr>
        <p:txBody>
          <a:bodyPr wrap="square" rtlCol="0">
            <a:spAutoFit/>
          </a:bodyPr>
          <a:lstStyle/>
          <a:p>
            <a:r>
              <a:rPr lang="en-US" sz="2400" b="0" dirty="0" smtClean="0">
                <a:solidFill>
                  <a:schemeClr val="bg2"/>
                </a:solidFill>
                <a:latin typeface="Gill Sans"/>
                <a:cs typeface="Gill Sans"/>
              </a:rPr>
              <a:t>slice and dice</a:t>
            </a:r>
            <a:endParaRPr lang="en-US" sz="1400" b="0" dirty="0">
              <a:solidFill>
                <a:schemeClr val="bg2"/>
              </a:solidFill>
              <a:latin typeface="Gill Sans"/>
              <a:cs typeface="Gill Sans"/>
            </a:endParaRPr>
          </a:p>
        </p:txBody>
      </p:sp>
      <p:sp>
        <p:nvSpPr>
          <p:cNvPr id="9" name="TextBox 8"/>
          <p:cNvSpPr txBox="1"/>
          <p:nvPr/>
        </p:nvSpPr>
        <p:spPr>
          <a:xfrm>
            <a:off x="5410200" y="2438400"/>
            <a:ext cx="3352800" cy="461665"/>
          </a:xfrm>
          <a:prstGeom prst="rect">
            <a:avLst/>
          </a:prstGeom>
          <a:noFill/>
        </p:spPr>
        <p:txBody>
          <a:bodyPr wrap="square" rtlCol="0">
            <a:spAutoFit/>
          </a:bodyPr>
          <a:lstStyle/>
          <a:p>
            <a:r>
              <a:rPr lang="en-US" sz="2400" dirty="0" smtClean="0">
                <a:solidFill>
                  <a:schemeClr val="bg2"/>
                </a:solidFill>
                <a:latin typeface="Gill Sans"/>
                <a:cs typeface="Gill Sans"/>
              </a:rPr>
              <a:t>Common operations</a:t>
            </a:r>
            <a:endParaRPr lang="en-US" sz="1400" dirty="0">
              <a:solidFill>
                <a:schemeClr val="bg2"/>
              </a:solidFill>
              <a:latin typeface="Gill Sans"/>
              <a:cs typeface="Gill Sans"/>
            </a:endParaRPr>
          </a:p>
        </p:txBody>
      </p:sp>
      <p:sp>
        <p:nvSpPr>
          <p:cNvPr id="10" name="TextBox 9"/>
          <p:cNvSpPr txBox="1"/>
          <p:nvPr/>
        </p:nvSpPr>
        <p:spPr>
          <a:xfrm>
            <a:off x="5715000" y="3419445"/>
            <a:ext cx="2590800" cy="461665"/>
          </a:xfrm>
          <a:prstGeom prst="rect">
            <a:avLst/>
          </a:prstGeom>
          <a:noFill/>
        </p:spPr>
        <p:txBody>
          <a:bodyPr wrap="square" rtlCol="0">
            <a:spAutoFit/>
          </a:bodyPr>
          <a:lstStyle/>
          <a:p>
            <a:r>
              <a:rPr lang="en-US" sz="2400" b="0" dirty="0" smtClean="0">
                <a:solidFill>
                  <a:schemeClr val="bg2"/>
                </a:solidFill>
                <a:latin typeface="Gill Sans"/>
                <a:cs typeface="Gill Sans"/>
              </a:rPr>
              <a:t>roll up/drill down</a:t>
            </a:r>
            <a:endParaRPr lang="en-US" sz="1400" b="0" dirty="0">
              <a:solidFill>
                <a:schemeClr val="bg2"/>
              </a:solidFill>
              <a:latin typeface="Gill Sans"/>
              <a:cs typeface="Gill Sans"/>
            </a:endParaRPr>
          </a:p>
        </p:txBody>
      </p:sp>
      <p:sp>
        <p:nvSpPr>
          <p:cNvPr id="11" name="TextBox 10"/>
          <p:cNvSpPr txBox="1"/>
          <p:nvPr/>
        </p:nvSpPr>
        <p:spPr>
          <a:xfrm>
            <a:off x="5715000" y="3867090"/>
            <a:ext cx="2133600" cy="461665"/>
          </a:xfrm>
          <a:prstGeom prst="rect">
            <a:avLst/>
          </a:prstGeom>
          <a:noFill/>
        </p:spPr>
        <p:txBody>
          <a:bodyPr wrap="square" rtlCol="0">
            <a:spAutoFit/>
          </a:bodyPr>
          <a:lstStyle/>
          <a:p>
            <a:r>
              <a:rPr lang="en-US" sz="2400" b="0" dirty="0" smtClean="0">
                <a:solidFill>
                  <a:schemeClr val="bg2"/>
                </a:solidFill>
                <a:latin typeface="Gill Sans"/>
                <a:cs typeface="Gill Sans"/>
              </a:rPr>
              <a:t>pivot</a:t>
            </a:r>
            <a:endParaRPr lang="en-US" sz="1400" b="0" dirty="0">
              <a:solidFill>
                <a:schemeClr val="bg2"/>
              </a:solidFill>
              <a:latin typeface="Gill Sans"/>
              <a:cs typeface="Gill Sans"/>
            </a:endParaRPr>
          </a:p>
        </p:txBody>
      </p:sp>
    </p:spTree>
    <p:extLst>
      <p:ext uri="{BB962C8B-B14F-4D97-AF65-F5344CB8AC3E}">
        <p14:creationId xmlns:p14="http://schemas.microsoft.com/office/powerpoint/2010/main" val="21473863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ltGray">
          <a:xfrm>
            <a:off x="5341491"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Rectangle 28"/>
          <p:cNvSpPr/>
          <p:nvPr/>
        </p:nvSpPr>
        <p:spPr bwMode="ltGray">
          <a:xfrm>
            <a:off x="5341491"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32" name="Rectangle 31"/>
          <p:cNvSpPr/>
          <p:nvPr/>
        </p:nvSpPr>
        <p:spPr bwMode="ltGray">
          <a:xfrm>
            <a:off x="5341491"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8" name="Rectangle 37"/>
          <p:cNvSpPr/>
          <p:nvPr/>
        </p:nvSpPr>
        <p:spPr bwMode="ltGray">
          <a:xfrm>
            <a:off x="7815704"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Rectangle 40"/>
          <p:cNvSpPr/>
          <p:nvPr/>
        </p:nvSpPr>
        <p:spPr bwMode="ltGray">
          <a:xfrm>
            <a:off x="7815704"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0" name="Rectangle 49"/>
          <p:cNvSpPr/>
          <p:nvPr/>
        </p:nvSpPr>
        <p:spPr bwMode="ltGray">
          <a:xfrm>
            <a:off x="3733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3" name="Rectangle 52"/>
          <p:cNvSpPr/>
          <p:nvPr/>
        </p:nvSpPr>
        <p:spPr bwMode="ltGray">
          <a:xfrm>
            <a:off x="44196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6" name="Rectangle 55"/>
          <p:cNvSpPr/>
          <p:nvPr/>
        </p:nvSpPr>
        <p:spPr bwMode="ltGray">
          <a:xfrm>
            <a:off x="3733800" y="5638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Rectangle 58"/>
          <p:cNvSpPr/>
          <p:nvPr/>
        </p:nvSpPr>
        <p:spPr bwMode="ltGray">
          <a:xfrm>
            <a:off x="7086600" y="58336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2" name="Rectangle 61"/>
          <p:cNvSpPr/>
          <p:nvPr/>
        </p:nvSpPr>
        <p:spPr bwMode="ltGray">
          <a:xfrm>
            <a:off x="3733800" y="6096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5" name="Rectangle 64"/>
          <p:cNvSpPr/>
          <p:nvPr/>
        </p:nvSpPr>
        <p:spPr bwMode="ltGray">
          <a:xfrm>
            <a:off x="3733800" y="4724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7086600" y="49954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1" name="Rectangle 70"/>
          <p:cNvSpPr/>
          <p:nvPr/>
        </p:nvSpPr>
        <p:spPr bwMode="ltGray">
          <a:xfrm>
            <a:off x="7086600" y="5410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2743200"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3" name="Rectangle 12"/>
          <p:cNvSpPr/>
          <p:nvPr/>
        </p:nvSpPr>
        <p:spPr bwMode="ltGray">
          <a:xfrm>
            <a:off x="2743200"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6" name="Rectangle 15"/>
          <p:cNvSpPr/>
          <p:nvPr/>
        </p:nvSpPr>
        <p:spPr bwMode="ltGray">
          <a:xfrm>
            <a:off x="2743200"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 name="Title 1"/>
          <p:cNvSpPr>
            <a:spLocks noGrp="1"/>
          </p:cNvSpPr>
          <p:nvPr>
            <p:ph type="title"/>
          </p:nvPr>
        </p:nvSpPr>
        <p:spPr/>
        <p:txBody>
          <a:bodyPr/>
          <a:lstStyle/>
          <a:p>
            <a:r>
              <a:rPr lang="en-US" dirty="0" smtClean="0"/>
              <a:t>Inverted Indexing with MapReduce</a:t>
            </a:r>
            <a:endParaRPr lang="en-US" dirty="0"/>
          </a:p>
        </p:txBody>
      </p:sp>
      <p:sp>
        <p:nvSpPr>
          <p:cNvPr id="8" name="Rectangle 7"/>
          <p:cNvSpPr/>
          <p:nvPr/>
        </p:nvSpPr>
        <p:spPr bwMode="ltGray">
          <a:xfrm>
            <a:off x="2458917"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9" name="TextBox 8"/>
          <p:cNvSpPr txBox="1"/>
          <p:nvPr/>
        </p:nvSpPr>
        <p:spPr>
          <a:xfrm>
            <a:off x="1773117" y="1947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11" name="Rectangle 10"/>
          <p:cNvSpPr/>
          <p:nvPr/>
        </p:nvSpPr>
        <p:spPr bwMode="ltGray">
          <a:xfrm>
            <a:off x="2458917"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2" name="TextBox 11"/>
          <p:cNvSpPr txBox="1"/>
          <p:nvPr/>
        </p:nvSpPr>
        <p:spPr>
          <a:xfrm>
            <a:off x="1773117" y="2404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14" name="Rectangle 13"/>
          <p:cNvSpPr/>
          <p:nvPr/>
        </p:nvSpPr>
        <p:spPr bwMode="ltGray">
          <a:xfrm>
            <a:off x="2458917"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5" name="TextBox 14"/>
          <p:cNvSpPr txBox="1"/>
          <p:nvPr/>
        </p:nvSpPr>
        <p:spPr>
          <a:xfrm>
            <a:off x="1773117"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4" name="Group 16"/>
          <p:cNvGrpSpPr/>
          <p:nvPr/>
        </p:nvGrpSpPr>
        <p:grpSpPr>
          <a:xfrm>
            <a:off x="1544517" y="1261646"/>
            <a:ext cx="1839047" cy="521732"/>
            <a:chOff x="762000" y="1905000"/>
            <a:chExt cx="1839047" cy="521732"/>
          </a:xfrm>
        </p:grpSpPr>
        <p:sp>
          <p:nvSpPr>
            <p:cNvPr id="3" name="TextBox 2"/>
            <p:cNvSpPr txBox="1"/>
            <p:nvPr/>
          </p:nvSpPr>
          <p:spPr>
            <a:xfrm>
              <a:off x="838200" y="2057400"/>
              <a:ext cx="1762847" cy="369332"/>
            </a:xfrm>
            <a:prstGeom prst="rect">
              <a:avLst/>
            </a:prstGeom>
            <a:noFill/>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7" name="TextBox 6"/>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sp>
        <p:nvSpPr>
          <p:cNvPr id="24" name="Rectangle 23"/>
          <p:cNvSpPr/>
          <p:nvPr/>
        </p:nvSpPr>
        <p:spPr bwMode="ltGray">
          <a:xfrm>
            <a:off x="5036691"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TextBox 24"/>
          <p:cNvSpPr txBox="1"/>
          <p:nvPr/>
        </p:nvSpPr>
        <p:spPr>
          <a:xfrm>
            <a:off x="4350891" y="19474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27" name="Rectangle 26"/>
          <p:cNvSpPr/>
          <p:nvPr/>
        </p:nvSpPr>
        <p:spPr bwMode="ltGray">
          <a:xfrm>
            <a:off x="5036691"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8" name="TextBox 27"/>
          <p:cNvSpPr txBox="1"/>
          <p:nvPr/>
        </p:nvSpPr>
        <p:spPr>
          <a:xfrm>
            <a:off x="4350891" y="24046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30" name="Rectangle 29"/>
          <p:cNvSpPr/>
          <p:nvPr/>
        </p:nvSpPr>
        <p:spPr bwMode="ltGray">
          <a:xfrm>
            <a:off x="5036691"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1" name="TextBox 30"/>
          <p:cNvSpPr txBox="1"/>
          <p:nvPr/>
        </p:nvSpPr>
        <p:spPr>
          <a:xfrm>
            <a:off x="4350891"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5" name="Group 32"/>
          <p:cNvGrpSpPr/>
          <p:nvPr/>
        </p:nvGrpSpPr>
        <p:grpSpPr>
          <a:xfrm>
            <a:off x="4122291" y="1261646"/>
            <a:ext cx="1827100" cy="521732"/>
            <a:chOff x="762000" y="1905000"/>
            <a:chExt cx="1827100" cy="521732"/>
          </a:xfrm>
        </p:grpSpPr>
        <p:sp>
          <p:nvSpPr>
            <p:cNvPr id="34" name="TextBox 33"/>
            <p:cNvSpPr txBox="1"/>
            <p:nvPr/>
          </p:nvSpPr>
          <p:spPr>
            <a:xfrm>
              <a:off x="838200" y="2057400"/>
              <a:ext cx="1750900" cy="369332"/>
            </a:xfrm>
            <a:prstGeom prst="rect">
              <a:avLst/>
            </a:prstGeom>
            <a:noFill/>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35" name="TextBox 34"/>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sp>
        <p:nvSpPr>
          <p:cNvPr id="36" name="Rectangle 35"/>
          <p:cNvSpPr/>
          <p:nvPr/>
        </p:nvSpPr>
        <p:spPr bwMode="ltGray">
          <a:xfrm>
            <a:off x="7510904"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7" name="TextBox 36"/>
          <p:cNvSpPr txBox="1"/>
          <p:nvPr/>
        </p:nvSpPr>
        <p:spPr>
          <a:xfrm>
            <a:off x="6825104" y="19474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39" name="Rectangle 38"/>
          <p:cNvSpPr/>
          <p:nvPr/>
        </p:nvSpPr>
        <p:spPr bwMode="ltGray">
          <a:xfrm>
            <a:off x="7510904"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0" name="TextBox 39"/>
          <p:cNvSpPr txBox="1"/>
          <p:nvPr/>
        </p:nvSpPr>
        <p:spPr>
          <a:xfrm>
            <a:off x="6825104" y="24046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grpSp>
        <p:nvGrpSpPr>
          <p:cNvPr id="6" name="Group 44"/>
          <p:cNvGrpSpPr/>
          <p:nvPr/>
        </p:nvGrpSpPr>
        <p:grpSpPr>
          <a:xfrm>
            <a:off x="6596504" y="1261646"/>
            <a:ext cx="1491972" cy="521732"/>
            <a:chOff x="762000" y="1905000"/>
            <a:chExt cx="1491972" cy="521732"/>
          </a:xfrm>
        </p:grpSpPr>
        <p:sp>
          <p:nvSpPr>
            <p:cNvPr id="46" name="TextBox 45"/>
            <p:cNvSpPr txBox="1"/>
            <p:nvPr/>
          </p:nvSpPr>
          <p:spPr>
            <a:xfrm>
              <a:off x="838200" y="2057400"/>
              <a:ext cx="1415772" cy="369332"/>
            </a:xfrm>
            <a:prstGeom prst="rect">
              <a:avLst/>
            </a:prstGeom>
            <a:noFill/>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47" name="TextBox 46"/>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sp>
        <p:nvSpPr>
          <p:cNvPr id="48" name="Rectangle 47"/>
          <p:cNvSpPr/>
          <p:nvPr/>
        </p:nvSpPr>
        <p:spPr bwMode="ltGray">
          <a:xfrm>
            <a:off x="3429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9" name="TextBox 48"/>
          <p:cNvSpPr txBox="1"/>
          <p:nvPr/>
        </p:nvSpPr>
        <p:spPr>
          <a:xfrm>
            <a:off x="2743200" y="5147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Rectangle 50"/>
          <p:cNvSpPr/>
          <p:nvPr/>
        </p:nvSpPr>
        <p:spPr bwMode="ltGray">
          <a:xfrm>
            <a:off x="41148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4" name="Rectangle 53"/>
          <p:cNvSpPr/>
          <p:nvPr/>
        </p:nvSpPr>
        <p:spPr bwMode="ltGray">
          <a:xfrm>
            <a:off x="3429000" y="56388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5" name="TextBox 54"/>
          <p:cNvSpPr txBox="1"/>
          <p:nvPr/>
        </p:nvSpPr>
        <p:spPr>
          <a:xfrm>
            <a:off x="2743200" y="56050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57" name="Rectangle 56"/>
          <p:cNvSpPr/>
          <p:nvPr/>
        </p:nvSpPr>
        <p:spPr bwMode="ltGray">
          <a:xfrm>
            <a:off x="6781800" y="58336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8" name="TextBox 57"/>
          <p:cNvSpPr txBox="1"/>
          <p:nvPr/>
        </p:nvSpPr>
        <p:spPr>
          <a:xfrm>
            <a:off x="6096000" y="5799892"/>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60" name="Rectangle 59"/>
          <p:cNvSpPr/>
          <p:nvPr/>
        </p:nvSpPr>
        <p:spPr bwMode="ltGray">
          <a:xfrm>
            <a:off x="3429000" y="60960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1" name="TextBox 60"/>
          <p:cNvSpPr txBox="1"/>
          <p:nvPr/>
        </p:nvSpPr>
        <p:spPr>
          <a:xfrm>
            <a:off x="2743200" y="60622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63" name="Rectangle 62"/>
          <p:cNvSpPr/>
          <p:nvPr/>
        </p:nvSpPr>
        <p:spPr bwMode="ltGray">
          <a:xfrm>
            <a:off x="3429000" y="4724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4" name="TextBox 63"/>
          <p:cNvSpPr txBox="1"/>
          <p:nvPr/>
        </p:nvSpPr>
        <p:spPr>
          <a:xfrm>
            <a:off x="2743200" y="46906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66" name="Rectangle 65"/>
          <p:cNvSpPr/>
          <p:nvPr/>
        </p:nvSpPr>
        <p:spPr bwMode="ltGray">
          <a:xfrm>
            <a:off x="6781800" y="49954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7" name="TextBox 66"/>
          <p:cNvSpPr txBox="1"/>
          <p:nvPr/>
        </p:nvSpPr>
        <p:spPr>
          <a:xfrm>
            <a:off x="6096000" y="4961692"/>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69" name="Rectangle 68"/>
          <p:cNvSpPr/>
          <p:nvPr/>
        </p:nvSpPr>
        <p:spPr bwMode="ltGray">
          <a:xfrm>
            <a:off x="6781800" y="5410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70" name="TextBox 69"/>
          <p:cNvSpPr txBox="1"/>
          <p:nvPr/>
        </p:nvSpPr>
        <p:spPr>
          <a:xfrm>
            <a:off x="6096000" y="53764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85" name="Rectangle 84"/>
          <p:cNvSpPr>
            <a:spLocks noChangeArrowheads="1"/>
          </p:cNvSpPr>
          <p:nvPr/>
        </p:nvSpPr>
        <p:spPr bwMode="auto">
          <a:xfrm>
            <a:off x="838200" y="3810000"/>
            <a:ext cx="7848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latin typeface="Gill Sans"/>
                <a:cs typeface="Gill Sans"/>
              </a:rPr>
              <a:t>Shuffle and Sort:</a:t>
            </a:r>
            <a:r>
              <a:rPr lang="en-US" b="0" dirty="0">
                <a:solidFill>
                  <a:schemeClr val="bg2"/>
                </a:solidFill>
                <a:latin typeface="Gill Sans"/>
                <a:cs typeface="Gill Sans"/>
              </a:rPr>
              <a:t> aggregate values by keys</a:t>
            </a:r>
          </a:p>
        </p:txBody>
      </p:sp>
      <p:sp>
        <p:nvSpPr>
          <p:cNvPr id="87" name="TextBox 86"/>
          <p:cNvSpPr txBox="1"/>
          <p:nvPr/>
        </p:nvSpPr>
        <p:spPr>
          <a:xfrm>
            <a:off x="228600" y="2286000"/>
            <a:ext cx="1079342" cy="584776"/>
          </a:xfrm>
          <a:prstGeom prst="rect">
            <a:avLst/>
          </a:prstGeom>
          <a:noFill/>
        </p:spPr>
        <p:txBody>
          <a:bodyPr wrap="none" rtlCol="0">
            <a:spAutoFit/>
          </a:bodyPr>
          <a:lstStyle/>
          <a:p>
            <a:r>
              <a:rPr lang="en-US" sz="3200" dirty="0" smtClean="0">
                <a:solidFill>
                  <a:srgbClr val="FF0000"/>
                </a:solidFill>
                <a:latin typeface="Gill Sans"/>
                <a:cs typeface="Gill Sans"/>
              </a:rPr>
              <a:t>Map</a:t>
            </a:r>
            <a:endParaRPr lang="en-US" sz="3200" dirty="0">
              <a:solidFill>
                <a:srgbClr val="FF0000"/>
              </a:solidFill>
              <a:latin typeface="Gill Sans"/>
              <a:cs typeface="Gill Sans"/>
            </a:endParaRPr>
          </a:p>
        </p:txBody>
      </p:sp>
      <p:sp>
        <p:nvSpPr>
          <p:cNvPr id="88" name="TextBox 87"/>
          <p:cNvSpPr txBox="1"/>
          <p:nvPr/>
        </p:nvSpPr>
        <p:spPr>
          <a:xfrm>
            <a:off x="228600" y="5029200"/>
            <a:ext cx="1707519" cy="584776"/>
          </a:xfrm>
          <a:prstGeom prst="rect">
            <a:avLst/>
          </a:prstGeom>
          <a:noFill/>
        </p:spPr>
        <p:txBody>
          <a:bodyPr wrap="none" rtlCol="0">
            <a:spAutoFit/>
          </a:bodyPr>
          <a:lstStyle/>
          <a:p>
            <a:r>
              <a:rPr lang="en-US" sz="3200" dirty="0" smtClean="0">
                <a:solidFill>
                  <a:srgbClr val="FF0000"/>
                </a:solidFill>
                <a:latin typeface="Gill Sans"/>
                <a:cs typeface="Gill Sans"/>
              </a:rPr>
              <a:t>Reduce</a:t>
            </a:r>
            <a:endParaRPr lang="en-US" sz="3200" dirty="0">
              <a:solidFill>
                <a:srgbClr val="FF0000"/>
              </a:solidFill>
              <a:latin typeface="Gill Sans"/>
              <a:cs typeface="Gill Sans"/>
            </a:endParaRPr>
          </a:p>
        </p:txBody>
      </p:sp>
    </p:spTree>
    <p:extLst>
      <p:ext uri="{BB962C8B-B14F-4D97-AF65-F5344CB8AC3E}">
        <p14:creationId xmlns:p14="http://schemas.microsoft.com/office/powerpoint/2010/main" val="22543995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dissolve">
                                      <p:cBhvr>
                                        <p:cTn id="61" dur="500"/>
                                        <p:tgtEl>
                                          <p:spTgt spid="8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8"/>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9"/>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9"/>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2" grpId="0" animBg="1"/>
      <p:bldP spid="38" grpId="0" animBg="1"/>
      <p:bldP spid="41" grpId="0" animBg="1"/>
      <p:bldP spid="50" grpId="0" animBg="1"/>
      <p:bldP spid="53" grpId="0" animBg="1"/>
      <p:bldP spid="56" grpId="0" animBg="1"/>
      <p:bldP spid="59" grpId="0" animBg="1"/>
      <p:bldP spid="62" grpId="0" animBg="1"/>
      <p:bldP spid="65" grpId="0" animBg="1"/>
      <p:bldP spid="68" grpId="0" animBg="1"/>
      <p:bldP spid="71" grpId="0" animBg="1"/>
      <p:bldP spid="10" grpId="0" animBg="1"/>
      <p:bldP spid="13" grpId="0" animBg="1"/>
      <p:bldP spid="16" grpId="0" animBg="1"/>
      <p:bldP spid="8" grpId="0" animBg="1"/>
      <p:bldP spid="9" grpId="0"/>
      <p:bldP spid="11" grpId="0" animBg="1"/>
      <p:bldP spid="12" grpId="0"/>
      <p:bldP spid="14" grpId="0" animBg="1"/>
      <p:bldP spid="15" grpId="0"/>
      <p:bldP spid="24" grpId="0" animBg="1"/>
      <p:bldP spid="25" grpId="0"/>
      <p:bldP spid="27" grpId="0" animBg="1"/>
      <p:bldP spid="28" grpId="0"/>
      <p:bldP spid="30" grpId="0" animBg="1"/>
      <p:bldP spid="31" grpId="0"/>
      <p:bldP spid="36" grpId="0" animBg="1"/>
      <p:bldP spid="37" grpId="0"/>
      <p:bldP spid="39" grpId="0" animBg="1"/>
      <p:bldP spid="40" grpId="0"/>
      <p:bldP spid="48" grpId="0" animBg="1"/>
      <p:bldP spid="49" grpId="0"/>
      <p:bldP spid="51" grpId="0" animBg="1"/>
      <p:bldP spid="54" grpId="0" animBg="1"/>
      <p:bldP spid="55" grpId="0"/>
      <p:bldP spid="57" grpId="0" animBg="1"/>
      <p:bldP spid="58" grpId="0"/>
      <p:bldP spid="60" grpId="0" animBg="1"/>
      <p:bldP spid="61" grpId="0"/>
      <p:bldP spid="63" grpId="0" animBg="1"/>
      <p:bldP spid="64" grpId="0"/>
      <p:bldP spid="66" grpId="0" animBg="1"/>
      <p:bldP spid="67" grpId="0"/>
      <p:bldP spid="69" grpId="0" animBg="1"/>
      <p:bldP spid="70" grpId="0"/>
      <p:bldP spid="8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Pseudo-Code</a:t>
            </a:r>
            <a:endParaRPr lang="en-US" dirty="0"/>
          </a:p>
        </p:txBody>
      </p:sp>
      <p:pic>
        <p:nvPicPr>
          <p:cNvPr id="6" name="Picture 5" descr="indexing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0" y="1600200"/>
            <a:ext cx="9110870" cy="3810000"/>
          </a:xfrm>
          <a:prstGeom prst="rect">
            <a:avLst/>
          </a:prstGeom>
        </p:spPr>
      </p:pic>
    </p:spTree>
    <p:extLst>
      <p:ext uri="{BB962C8B-B14F-4D97-AF65-F5344CB8AC3E}">
        <p14:creationId xmlns:p14="http://schemas.microsoft.com/office/powerpoint/2010/main" val="3203372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p:cNvSpPr/>
          <p:nvPr/>
        </p:nvSpPr>
        <p:spPr bwMode="ltGray">
          <a:xfrm>
            <a:off x="5638800" y="2895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102" name="Rectangle 101"/>
          <p:cNvSpPr/>
          <p:nvPr/>
        </p:nvSpPr>
        <p:spPr bwMode="ltGray">
          <a:xfrm>
            <a:off x="5638800" y="1981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3" name="Rectangle 102"/>
          <p:cNvSpPr/>
          <p:nvPr/>
        </p:nvSpPr>
        <p:spPr bwMode="ltGray">
          <a:xfrm>
            <a:off x="5638800" y="2438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05" name="Rectangle 104"/>
          <p:cNvSpPr/>
          <p:nvPr/>
        </p:nvSpPr>
        <p:spPr bwMode="ltGray">
          <a:xfrm>
            <a:off x="8110728" y="1981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6" name="Rectangle 105"/>
          <p:cNvSpPr/>
          <p:nvPr/>
        </p:nvSpPr>
        <p:spPr bwMode="ltGray">
          <a:xfrm>
            <a:off x="8110728" y="2438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a:t>
            </a:r>
          </a:p>
        </p:txBody>
      </p:sp>
      <p:sp>
        <p:nvSpPr>
          <p:cNvPr id="107" name="Rectangle 106"/>
          <p:cNvSpPr/>
          <p:nvPr/>
        </p:nvSpPr>
        <p:spPr bwMode="ltGray">
          <a:xfrm>
            <a:off x="4038600" y="56388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8" name="Rectangle 107"/>
          <p:cNvSpPr/>
          <p:nvPr/>
        </p:nvSpPr>
        <p:spPr bwMode="ltGray">
          <a:xfrm>
            <a:off x="4038600" y="60960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11" name="Rectangle 110"/>
          <p:cNvSpPr/>
          <p:nvPr/>
        </p:nvSpPr>
        <p:spPr bwMode="ltGray">
          <a:xfrm>
            <a:off x="7391400" y="5833872"/>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12" name="Rectangle 111"/>
          <p:cNvSpPr/>
          <p:nvPr/>
        </p:nvSpPr>
        <p:spPr bwMode="ltGray">
          <a:xfrm>
            <a:off x="7391400" y="5410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a:t>
            </a:r>
          </a:p>
        </p:txBody>
      </p:sp>
      <p:sp>
        <p:nvSpPr>
          <p:cNvPr id="113" name="Rectangle 112"/>
          <p:cNvSpPr/>
          <p:nvPr/>
        </p:nvSpPr>
        <p:spPr bwMode="ltGray">
          <a:xfrm>
            <a:off x="7391400" y="4983932"/>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14" name="Rectangle 113"/>
          <p:cNvSpPr/>
          <p:nvPr/>
        </p:nvSpPr>
        <p:spPr bwMode="ltGray">
          <a:xfrm>
            <a:off x="4038600" y="5181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115" name="Rectangle 114"/>
          <p:cNvSpPr/>
          <p:nvPr/>
        </p:nvSpPr>
        <p:spPr bwMode="ltGray">
          <a:xfrm>
            <a:off x="4038600" y="4724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16" name="Rectangle 115"/>
          <p:cNvSpPr/>
          <p:nvPr/>
        </p:nvSpPr>
        <p:spPr bwMode="ltGray">
          <a:xfrm>
            <a:off x="5181600" y="5181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98" name="Rectangle 97"/>
          <p:cNvSpPr/>
          <p:nvPr/>
        </p:nvSpPr>
        <p:spPr bwMode="ltGray">
          <a:xfrm>
            <a:off x="3048000" y="2895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99" name="Rectangle 98"/>
          <p:cNvSpPr/>
          <p:nvPr/>
        </p:nvSpPr>
        <p:spPr bwMode="ltGray">
          <a:xfrm>
            <a:off x="3048000" y="1981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0" name="Rectangle 99"/>
          <p:cNvSpPr/>
          <p:nvPr/>
        </p:nvSpPr>
        <p:spPr bwMode="ltGray">
          <a:xfrm>
            <a:off x="3048000" y="2438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0" name="Rectangle 9"/>
          <p:cNvSpPr/>
          <p:nvPr/>
        </p:nvSpPr>
        <p:spPr bwMode="ltGray">
          <a:xfrm>
            <a:off x="2763717"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3" name="Rectangle 12"/>
          <p:cNvSpPr/>
          <p:nvPr/>
        </p:nvSpPr>
        <p:spPr bwMode="ltGray">
          <a:xfrm>
            <a:off x="2763717"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6" name="Rectangle 15"/>
          <p:cNvSpPr/>
          <p:nvPr/>
        </p:nvSpPr>
        <p:spPr bwMode="ltGray">
          <a:xfrm>
            <a:off x="2763717"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6" name="Rectangle 25"/>
          <p:cNvSpPr/>
          <p:nvPr/>
        </p:nvSpPr>
        <p:spPr bwMode="ltGray">
          <a:xfrm>
            <a:off x="5341491"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Rectangle 28"/>
          <p:cNvSpPr/>
          <p:nvPr/>
        </p:nvSpPr>
        <p:spPr bwMode="ltGray">
          <a:xfrm>
            <a:off x="5341491"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32" name="Rectangle 31"/>
          <p:cNvSpPr/>
          <p:nvPr/>
        </p:nvSpPr>
        <p:spPr bwMode="ltGray">
          <a:xfrm>
            <a:off x="5341491"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8" name="Rectangle 37"/>
          <p:cNvSpPr/>
          <p:nvPr/>
        </p:nvSpPr>
        <p:spPr bwMode="ltGray">
          <a:xfrm>
            <a:off x="7815704"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Rectangle 40"/>
          <p:cNvSpPr/>
          <p:nvPr/>
        </p:nvSpPr>
        <p:spPr bwMode="ltGray">
          <a:xfrm>
            <a:off x="7815704"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0" name="Rectangle 49"/>
          <p:cNvSpPr/>
          <p:nvPr/>
        </p:nvSpPr>
        <p:spPr bwMode="ltGray">
          <a:xfrm>
            <a:off x="3733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3" name="Rectangle 52"/>
          <p:cNvSpPr/>
          <p:nvPr/>
        </p:nvSpPr>
        <p:spPr bwMode="ltGray">
          <a:xfrm>
            <a:off x="4876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6" name="Rectangle 55"/>
          <p:cNvSpPr/>
          <p:nvPr/>
        </p:nvSpPr>
        <p:spPr bwMode="ltGray">
          <a:xfrm>
            <a:off x="3733800" y="5638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Rectangle 58"/>
          <p:cNvSpPr/>
          <p:nvPr/>
        </p:nvSpPr>
        <p:spPr bwMode="ltGray">
          <a:xfrm>
            <a:off x="7086600" y="58336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2" name="Rectangle 61"/>
          <p:cNvSpPr/>
          <p:nvPr/>
        </p:nvSpPr>
        <p:spPr bwMode="ltGray">
          <a:xfrm>
            <a:off x="3733800" y="6096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5" name="Rectangle 64"/>
          <p:cNvSpPr/>
          <p:nvPr/>
        </p:nvSpPr>
        <p:spPr bwMode="ltGray">
          <a:xfrm>
            <a:off x="3733800" y="4724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7086600" y="4986754"/>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1" name="Rectangle 70"/>
          <p:cNvSpPr/>
          <p:nvPr/>
        </p:nvSpPr>
        <p:spPr bwMode="ltGray">
          <a:xfrm>
            <a:off x="7086600" y="5410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 name="Title 1"/>
          <p:cNvSpPr>
            <a:spLocks noGrp="1"/>
          </p:cNvSpPr>
          <p:nvPr>
            <p:ph type="title"/>
          </p:nvPr>
        </p:nvSpPr>
        <p:spPr/>
        <p:txBody>
          <a:bodyPr/>
          <a:lstStyle/>
          <a:p>
            <a:r>
              <a:rPr lang="en-US" dirty="0" smtClean="0"/>
              <a:t>Positional Indexes</a:t>
            </a:r>
            <a:endParaRPr lang="en-US" dirty="0"/>
          </a:p>
        </p:txBody>
      </p:sp>
      <p:sp>
        <p:nvSpPr>
          <p:cNvPr id="8" name="Rectangle 7"/>
          <p:cNvSpPr/>
          <p:nvPr/>
        </p:nvSpPr>
        <p:spPr bwMode="ltGray">
          <a:xfrm>
            <a:off x="2458917"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9" name="TextBox 8"/>
          <p:cNvSpPr txBox="1"/>
          <p:nvPr/>
        </p:nvSpPr>
        <p:spPr>
          <a:xfrm>
            <a:off x="1773117" y="1947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11" name="Rectangle 10"/>
          <p:cNvSpPr/>
          <p:nvPr/>
        </p:nvSpPr>
        <p:spPr bwMode="ltGray">
          <a:xfrm>
            <a:off x="2458917"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2" name="TextBox 11"/>
          <p:cNvSpPr txBox="1"/>
          <p:nvPr/>
        </p:nvSpPr>
        <p:spPr>
          <a:xfrm>
            <a:off x="1773117" y="2404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14" name="Rectangle 13"/>
          <p:cNvSpPr/>
          <p:nvPr/>
        </p:nvSpPr>
        <p:spPr bwMode="ltGray">
          <a:xfrm>
            <a:off x="2458917"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5" name="TextBox 14"/>
          <p:cNvSpPr txBox="1"/>
          <p:nvPr/>
        </p:nvSpPr>
        <p:spPr>
          <a:xfrm>
            <a:off x="1773117"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24" name="Rectangle 23"/>
          <p:cNvSpPr/>
          <p:nvPr/>
        </p:nvSpPr>
        <p:spPr bwMode="ltGray">
          <a:xfrm>
            <a:off x="5036691"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TextBox 24"/>
          <p:cNvSpPr txBox="1"/>
          <p:nvPr/>
        </p:nvSpPr>
        <p:spPr>
          <a:xfrm>
            <a:off x="4350891" y="19474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27" name="Rectangle 26"/>
          <p:cNvSpPr/>
          <p:nvPr/>
        </p:nvSpPr>
        <p:spPr bwMode="ltGray">
          <a:xfrm>
            <a:off x="5036691"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8" name="TextBox 27"/>
          <p:cNvSpPr txBox="1"/>
          <p:nvPr/>
        </p:nvSpPr>
        <p:spPr>
          <a:xfrm>
            <a:off x="4350891" y="24046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30" name="Rectangle 29"/>
          <p:cNvSpPr/>
          <p:nvPr/>
        </p:nvSpPr>
        <p:spPr bwMode="ltGray">
          <a:xfrm>
            <a:off x="5036691"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1" name="TextBox 30"/>
          <p:cNvSpPr txBox="1"/>
          <p:nvPr/>
        </p:nvSpPr>
        <p:spPr>
          <a:xfrm>
            <a:off x="4350891"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6" name="Rectangle 35"/>
          <p:cNvSpPr/>
          <p:nvPr/>
        </p:nvSpPr>
        <p:spPr bwMode="ltGray">
          <a:xfrm>
            <a:off x="7510904"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7" name="TextBox 36"/>
          <p:cNvSpPr txBox="1"/>
          <p:nvPr/>
        </p:nvSpPr>
        <p:spPr>
          <a:xfrm>
            <a:off x="6825104" y="19474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39" name="Rectangle 38"/>
          <p:cNvSpPr/>
          <p:nvPr/>
        </p:nvSpPr>
        <p:spPr bwMode="ltGray">
          <a:xfrm>
            <a:off x="7510904"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0" name="TextBox 39"/>
          <p:cNvSpPr txBox="1"/>
          <p:nvPr/>
        </p:nvSpPr>
        <p:spPr>
          <a:xfrm>
            <a:off x="6825104" y="24046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48" name="Rectangle 47"/>
          <p:cNvSpPr/>
          <p:nvPr/>
        </p:nvSpPr>
        <p:spPr bwMode="ltGray">
          <a:xfrm>
            <a:off x="3429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9" name="TextBox 48"/>
          <p:cNvSpPr txBox="1"/>
          <p:nvPr/>
        </p:nvSpPr>
        <p:spPr>
          <a:xfrm>
            <a:off x="2743200" y="5147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Rectangle 50"/>
          <p:cNvSpPr/>
          <p:nvPr/>
        </p:nvSpPr>
        <p:spPr bwMode="ltGray">
          <a:xfrm>
            <a:off x="4572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4" name="Rectangle 53"/>
          <p:cNvSpPr/>
          <p:nvPr/>
        </p:nvSpPr>
        <p:spPr bwMode="ltGray">
          <a:xfrm>
            <a:off x="3429000" y="56388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5" name="TextBox 54"/>
          <p:cNvSpPr txBox="1"/>
          <p:nvPr/>
        </p:nvSpPr>
        <p:spPr>
          <a:xfrm>
            <a:off x="2743200" y="56050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57" name="Rectangle 56"/>
          <p:cNvSpPr/>
          <p:nvPr/>
        </p:nvSpPr>
        <p:spPr bwMode="ltGray">
          <a:xfrm>
            <a:off x="6781800" y="58336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8" name="TextBox 57"/>
          <p:cNvSpPr txBox="1"/>
          <p:nvPr/>
        </p:nvSpPr>
        <p:spPr>
          <a:xfrm>
            <a:off x="6096000" y="5799892"/>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60" name="Rectangle 59"/>
          <p:cNvSpPr/>
          <p:nvPr/>
        </p:nvSpPr>
        <p:spPr bwMode="ltGray">
          <a:xfrm>
            <a:off x="3429000" y="60960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1" name="TextBox 60"/>
          <p:cNvSpPr txBox="1"/>
          <p:nvPr/>
        </p:nvSpPr>
        <p:spPr>
          <a:xfrm>
            <a:off x="2743200" y="60622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63" name="Rectangle 62"/>
          <p:cNvSpPr/>
          <p:nvPr/>
        </p:nvSpPr>
        <p:spPr bwMode="ltGray">
          <a:xfrm>
            <a:off x="3429000" y="4724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4" name="TextBox 63"/>
          <p:cNvSpPr txBox="1"/>
          <p:nvPr/>
        </p:nvSpPr>
        <p:spPr>
          <a:xfrm>
            <a:off x="2743200" y="46906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66" name="Rectangle 65"/>
          <p:cNvSpPr/>
          <p:nvPr/>
        </p:nvSpPr>
        <p:spPr bwMode="ltGray">
          <a:xfrm>
            <a:off x="6781800" y="4986754"/>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7" name="TextBox 66"/>
          <p:cNvSpPr txBox="1"/>
          <p:nvPr/>
        </p:nvSpPr>
        <p:spPr>
          <a:xfrm>
            <a:off x="6096000" y="4953000"/>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69" name="Rectangle 68"/>
          <p:cNvSpPr/>
          <p:nvPr/>
        </p:nvSpPr>
        <p:spPr bwMode="ltGray">
          <a:xfrm>
            <a:off x="6781800" y="5410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70" name="TextBox 69"/>
          <p:cNvSpPr txBox="1"/>
          <p:nvPr/>
        </p:nvSpPr>
        <p:spPr>
          <a:xfrm>
            <a:off x="6096000" y="53764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85" name="Rectangle 84"/>
          <p:cNvSpPr>
            <a:spLocks noChangeArrowheads="1"/>
          </p:cNvSpPr>
          <p:nvPr/>
        </p:nvSpPr>
        <p:spPr bwMode="auto">
          <a:xfrm>
            <a:off x="838200" y="3810000"/>
            <a:ext cx="7848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latin typeface="Gill Sans"/>
                <a:cs typeface="Gill Sans"/>
              </a:rPr>
              <a:t>Shuffle and Sort:</a:t>
            </a:r>
            <a:r>
              <a:rPr lang="en-US" b="0" dirty="0">
                <a:solidFill>
                  <a:schemeClr val="bg2"/>
                </a:solidFill>
                <a:latin typeface="Gill Sans"/>
                <a:cs typeface="Gill Sans"/>
              </a:rPr>
              <a:t> aggregate values by keys</a:t>
            </a:r>
          </a:p>
        </p:txBody>
      </p:sp>
      <p:sp>
        <p:nvSpPr>
          <p:cNvPr id="87" name="TextBox 86"/>
          <p:cNvSpPr txBox="1"/>
          <p:nvPr/>
        </p:nvSpPr>
        <p:spPr>
          <a:xfrm>
            <a:off x="228600" y="2286000"/>
            <a:ext cx="1079342" cy="584776"/>
          </a:xfrm>
          <a:prstGeom prst="rect">
            <a:avLst/>
          </a:prstGeom>
          <a:noFill/>
        </p:spPr>
        <p:txBody>
          <a:bodyPr wrap="none" rtlCol="0">
            <a:spAutoFit/>
          </a:bodyPr>
          <a:lstStyle/>
          <a:p>
            <a:r>
              <a:rPr lang="en-US" sz="3200" dirty="0" smtClean="0">
                <a:solidFill>
                  <a:srgbClr val="FF0000"/>
                </a:solidFill>
                <a:latin typeface="Gill Sans"/>
                <a:cs typeface="Gill Sans"/>
              </a:rPr>
              <a:t>Map</a:t>
            </a:r>
            <a:endParaRPr lang="en-US" sz="3200" dirty="0">
              <a:solidFill>
                <a:srgbClr val="FF0000"/>
              </a:solidFill>
              <a:latin typeface="Gill Sans"/>
              <a:cs typeface="Gill Sans"/>
            </a:endParaRPr>
          </a:p>
        </p:txBody>
      </p:sp>
      <p:sp>
        <p:nvSpPr>
          <p:cNvPr id="88" name="TextBox 87"/>
          <p:cNvSpPr txBox="1"/>
          <p:nvPr/>
        </p:nvSpPr>
        <p:spPr>
          <a:xfrm>
            <a:off x="228600" y="5029200"/>
            <a:ext cx="1707519" cy="584776"/>
          </a:xfrm>
          <a:prstGeom prst="rect">
            <a:avLst/>
          </a:prstGeom>
          <a:noFill/>
        </p:spPr>
        <p:txBody>
          <a:bodyPr wrap="none" rtlCol="0">
            <a:spAutoFit/>
          </a:bodyPr>
          <a:lstStyle/>
          <a:p>
            <a:r>
              <a:rPr lang="en-US" sz="3200" dirty="0" smtClean="0">
                <a:solidFill>
                  <a:srgbClr val="FF0000"/>
                </a:solidFill>
                <a:latin typeface="Gill Sans"/>
                <a:cs typeface="Gill Sans"/>
              </a:rPr>
              <a:t>Reduce</a:t>
            </a:r>
            <a:endParaRPr lang="en-US" sz="3200" dirty="0">
              <a:solidFill>
                <a:srgbClr val="FF0000"/>
              </a:solidFill>
              <a:latin typeface="Gill Sans"/>
              <a:cs typeface="Gill Sans"/>
            </a:endParaRPr>
          </a:p>
        </p:txBody>
      </p:sp>
      <p:grpSp>
        <p:nvGrpSpPr>
          <p:cNvPr id="90" name="Group 16"/>
          <p:cNvGrpSpPr/>
          <p:nvPr/>
        </p:nvGrpSpPr>
        <p:grpSpPr>
          <a:xfrm>
            <a:off x="1544517" y="1261646"/>
            <a:ext cx="1839047" cy="521732"/>
            <a:chOff x="762000" y="1905000"/>
            <a:chExt cx="1839047" cy="521732"/>
          </a:xfrm>
        </p:grpSpPr>
        <p:sp>
          <p:nvSpPr>
            <p:cNvPr id="91" name="TextBox 90"/>
            <p:cNvSpPr txBox="1"/>
            <p:nvPr/>
          </p:nvSpPr>
          <p:spPr>
            <a:xfrm>
              <a:off x="838200" y="2057400"/>
              <a:ext cx="1762847" cy="369332"/>
            </a:xfrm>
            <a:prstGeom prst="rect">
              <a:avLst/>
            </a:prstGeom>
            <a:noFill/>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92" name="TextBox 91"/>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grpSp>
        <p:nvGrpSpPr>
          <p:cNvPr id="93" name="Group 32"/>
          <p:cNvGrpSpPr/>
          <p:nvPr/>
        </p:nvGrpSpPr>
        <p:grpSpPr>
          <a:xfrm>
            <a:off x="4122291" y="1261646"/>
            <a:ext cx="1827100" cy="521732"/>
            <a:chOff x="762000" y="1905000"/>
            <a:chExt cx="1827100" cy="521732"/>
          </a:xfrm>
        </p:grpSpPr>
        <p:sp>
          <p:nvSpPr>
            <p:cNvPr id="94" name="TextBox 93"/>
            <p:cNvSpPr txBox="1"/>
            <p:nvPr/>
          </p:nvSpPr>
          <p:spPr>
            <a:xfrm>
              <a:off x="838200" y="2057400"/>
              <a:ext cx="1750900" cy="369332"/>
            </a:xfrm>
            <a:prstGeom prst="rect">
              <a:avLst/>
            </a:prstGeom>
            <a:noFill/>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95" name="TextBox 94"/>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grpSp>
        <p:nvGrpSpPr>
          <p:cNvPr id="96" name="Group 44"/>
          <p:cNvGrpSpPr/>
          <p:nvPr/>
        </p:nvGrpSpPr>
        <p:grpSpPr>
          <a:xfrm>
            <a:off x="6596504" y="1261646"/>
            <a:ext cx="1491972" cy="521732"/>
            <a:chOff x="762000" y="1905000"/>
            <a:chExt cx="1491972" cy="521732"/>
          </a:xfrm>
        </p:grpSpPr>
        <p:sp>
          <p:nvSpPr>
            <p:cNvPr id="97" name="TextBox 96"/>
            <p:cNvSpPr txBox="1"/>
            <p:nvPr/>
          </p:nvSpPr>
          <p:spPr>
            <a:xfrm>
              <a:off x="838200" y="2057400"/>
              <a:ext cx="1415772" cy="369332"/>
            </a:xfrm>
            <a:prstGeom prst="rect">
              <a:avLst/>
            </a:prstGeom>
            <a:noFill/>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104" name="TextBox 103"/>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spTree>
    <p:extLst>
      <p:ext uri="{BB962C8B-B14F-4D97-AF65-F5344CB8AC3E}">
        <p14:creationId xmlns:p14="http://schemas.microsoft.com/office/powerpoint/2010/main" val="832151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dissolve">
                                      <p:cBhvr>
                                        <p:cTn id="77" dur="500"/>
                                        <p:tgtEl>
                                          <p:spTgt spid="85"/>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53"/>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5"/>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6"/>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60"/>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2"/>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3"/>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4"/>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65"/>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107"/>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08"/>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14"/>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115"/>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16"/>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57"/>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59"/>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66"/>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67"/>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68"/>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69"/>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70"/>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71"/>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11"/>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112"/>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03" grpId="0" animBg="1"/>
      <p:bldP spid="105" grpId="0" animBg="1"/>
      <p:bldP spid="106" grpId="0" animBg="1"/>
      <p:bldP spid="107" grpId="0" animBg="1"/>
      <p:bldP spid="108" grpId="0" animBg="1"/>
      <p:bldP spid="111" grpId="0" animBg="1"/>
      <p:bldP spid="112" grpId="0" animBg="1"/>
      <p:bldP spid="113" grpId="0" animBg="1"/>
      <p:bldP spid="114" grpId="0" animBg="1"/>
      <p:bldP spid="115" grpId="0" animBg="1"/>
      <p:bldP spid="116" grpId="0" animBg="1"/>
      <p:bldP spid="98" grpId="0" animBg="1"/>
      <p:bldP spid="99" grpId="0" animBg="1"/>
      <p:bldP spid="100" grpId="0" animBg="1"/>
      <p:bldP spid="10" grpId="0" animBg="1"/>
      <p:bldP spid="13" grpId="0" animBg="1"/>
      <p:bldP spid="16" grpId="0" animBg="1"/>
      <p:bldP spid="26" grpId="0" animBg="1"/>
      <p:bldP spid="29" grpId="0" animBg="1"/>
      <p:bldP spid="32" grpId="0" animBg="1"/>
      <p:bldP spid="38" grpId="0" animBg="1"/>
      <p:bldP spid="41" grpId="0" animBg="1"/>
      <p:bldP spid="50" grpId="0" animBg="1"/>
      <p:bldP spid="53" grpId="0" animBg="1"/>
      <p:bldP spid="56" grpId="0" animBg="1"/>
      <p:bldP spid="59" grpId="0" animBg="1"/>
      <p:bldP spid="62" grpId="0" animBg="1"/>
      <p:bldP spid="65" grpId="0" animBg="1"/>
      <p:bldP spid="68" grpId="0" animBg="1"/>
      <p:bldP spid="71" grpId="0" animBg="1"/>
      <p:bldP spid="8" grpId="0" animBg="1"/>
      <p:bldP spid="9" grpId="0"/>
      <p:bldP spid="11" grpId="0" animBg="1"/>
      <p:bldP spid="12" grpId="0"/>
      <p:bldP spid="14" grpId="0" animBg="1"/>
      <p:bldP spid="15" grpId="0"/>
      <p:bldP spid="24" grpId="0" animBg="1"/>
      <p:bldP spid="25" grpId="0"/>
      <p:bldP spid="27" grpId="0" animBg="1"/>
      <p:bldP spid="28" grpId="0"/>
      <p:bldP spid="30" grpId="0" animBg="1"/>
      <p:bldP spid="31" grpId="0"/>
      <p:bldP spid="36" grpId="0" animBg="1"/>
      <p:bldP spid="37" grpId="0"/>
      <p:bldP spid="39" grpId="0" animBg="1"/>
      <p:bldP spid="40" grpId="0"/>
      <p:bldP spid="48" grpId="0" animBg="1"/>
      <p:bldP spid="49" grpId="0"/>
      <p:bldP spid="51" grpId="0" animBg="1"/>
      <p:bldP spid="54" grpId="0" animBg="1"/>
      <p:bldP spid="55" grpId="0"/>
      <p:bldP spid="57" grpId="0" animBg="1"/>
      <p:bldP spid="58" grpId="0"/>
      <p:bldP spid="60" grpId="0" animBg="1"/>
      <p:bldP spid="61" grpId="0"/>
      <p:bldP spid="63" grpId="0" animBg="1"/>
      <p:bldP spid="64" grpId="0"/>
      <p:bldP spid="66" grpId="0" animBg="1"/>
      <p:bldP spid="67" grpId="0"/>
      <p:bldP spid="69" grpId="0" animBg="1"/>
      <p:bldP spid="70" grpId="0"/>
      <p:bldP spid="8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Pseudo-Code</a:t>
            </a:r>
            <a:endParaRPr lang="en-US" dirty="0"/>
          </a:p>
        </p:txBody>
      </p:sp>
      <p:pic>
        <p:nvPicPr>
          <p:cNvPr id="6" name="Picture 5" descr="indexing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0" y="1600200"/>
            <a:ext cx="9110870" cy="3810000"/>
          </a:xfrm>
          <a:prstGeom prst="rect">
            <a:avLst/>
          </a:prstGeom>
        </p:spPr>
      </p:pic>
      <p:sp>
        <p:nvSpPr>
          <p:cNvPr id="4" name="TextBox 3"/>
          <p:cNvSpPr txBox="1"/>
          <p:nvPr/>
        </p:nvSpPr>
        <p:spPr>
          <a:xfrm rot="20917564">
            <a:off x="2030723" y="5516662"/>
            <a:ext cx="3443972" cy="461665"/>
          </a:xfrm>
          <a:prstGeom prst="rect">
            <a:avLst/>
          </a:prstGeom>
          <a:noFill/>
        </p:spPr>
        <p:txBody>
          <a:bodyPr wrap="none" rtlCol="0">
            <a:spAutoFit/>
          </a:bodyPr>
          <a:lstStyle/>
          <a:p>
            <a:r>
              <a:rPr lang="en-US" sz="2400" dirty="0" smtClean="0">
                <a:solidFill>
                  <a:srgbClr val="FF0000"/>
                </a:solidFill>
                <a:latin typeface="Gill Sans"/>
                <a:cs typeface="Gill Sans"/>
              </a:rPr>
              <a:t>What’s the problem?</a:t>
            </a:r>
            <a:endParaRPr lang="en-US" sz="2400" dirty="0">
              <a:solidFill>
                <a:srgbClr val="FF0000"/>
              </a:solidFill>
              <a:latin typeface="Gill Sans"/>
              <a:cs typeface="Gill Sans"/>
            </a:endParaRPr>
          </a:p>
        </p:txBody>
      </p:sp>
      <p:sp>
        <p:nvSpPr>
          <p:cNvPr id="5" name="Oval 4"/>
          <p:cNvSpPr/>
          <p:nvPr/>
        </p:nvSpPr>
        <p:spPr bwMode="auto">
          <a:xfrm>
            <a:off x="762000" y="4800600"/>
            <a:ext cx="1219201" cy="4572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342119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Scalability Bottleneck</a:t>
            </a:r>
            <a:endParaRPr lang="en-US" dirty="0"/>
          </a:p>
        </p:txBody>
      </p:sp>
      <p:sp>
        <p:nvSpPr>
          <p:cNvPr id="4" name="Content Placeholder 3"/>
          <p:cNvSpPr>
            <a:spLocks noGrp="1"/>
          </p:cNvSpPr>
          <p:nvPr>
            <p:ph idx="1"/>
          </p:nvPr>
        </p:nvSpPr>
        <p:spPr/>
        <p:txBody>
          <a:bodyPr/>
          <a:lstStyle/>
          <a:p>
            <a:r>
              <a:rPr lang="en-US" dirty="0" smtClean="0"/>
              <a:t>Initial implementation: terms as keys, postings as values</a:t>
            </a:r>
          </a:p>
          <a:p>
            <a:pPr lvl="1"/>
            <a:r>
              <a:rPr lang="en-US" dirty="0" smtClean="0"/>
              <a:t>Reducers must buffer all postings associated with key (to sort)</a:t>
            </a:r>
          </a:p>
          <a:p>
            <a:pPr lvl="1"/>
            <a:r>
              <a:rPr lang="en-US" dirty="0" smtClean="0"/>
              <a:t>What if we run out of memory to buffer postings?</a:t>
            </a:r>
          </a:p>
          <a:p>
            <a:r>
              <a:rPr lang="en-US" dirty="0" smtClean="0"/>
              <a:t>Uh oh!</a:t>
            </a:r>
            <a:endParaRPr lang="en-US" dirty="0"/>
          </a:p>
        </p:txBody>
      </p:sp>
    </p:spTree>
    <p:extLst>
      <p:ext uri="{BB962C8B-B14F-4D97-AF65-F5344CB8AC3E}">
        <p14:creationId xmlns:p14="http://schemas.microsoft.com/office/powerpoint/2010/main" val="40823746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ltGray">
          <a:xfrm>
            <a:off x="2514600" y="1752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12" name="Rectangle 11"/>
          <p:cNvSpPr/>
          <p:nvPr/>
        </p:nvSpPr>
        <p:spPr bwMode="ltGray">
          <a:xfrm>
            <a:off x="2514600" y="4038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15" name="Rectangle 14"/>
          <p:cNvSpPr/>
          <p:nvPr/>
        </p:nvSpPr>
        <p:spPr bwMode="ltGray">
          <a:xfrm>
            <a:off x="2514600" y="2667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20" name="Rectangle 19"/>
          <p:cNvSpPr/>
          <p:nvPr/>
        </p:nvSpPr>
        <p:spPr bwMode="ltGray">
          <a:xfrm>
            <a:off x="2514600" y="2209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23" name="Rectangle 22"/>
          <p:cNvSpPr/>
          <p:nvPr/>
        </p:nvSpPr>
        <p:spPr bwMode="ltGray">
          <a:xfrm>
            <a:off x="2514600" y="3124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26" name="Rectangle 25"/>
          <p:cNvSpPr/>
          <p:nvPr/>
        </p:nvSpPr>
        <p:spPr bwMode="ltGray">
          <a:xfrm>
            <a:off x="2514600" y="35814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32" name="Rectangle 31"/>
          <p:cNvSpPr/>
          <p:nvPr/>
        </p:nvSpPr>
        <p:spPr bwMode="ltGray">
          <a:xfrm>
            <a:off x="6553200" y="1752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33" name="Rectangle 32"/>
          <p:cNvSpPr/>
          <p:nvPr/>
        </p:nvSpPr>
        <p:spPr bwMode="ltGray">
          <a:xfrm>
            <a:off x="6553200" y="2209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36" name="Rectangle 35"/>
          <p:cNvSpPr/>
          <p:nvPr/>
        </p:nvSpPr>
        <p:spPr bwMode="ltGray">
          <a:xfrm>
            <a:off x="6553200" y="2667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41" name="Rectangle 40"/>
          <p:cNvSpPr/>
          <p:nvPr/>
        </p:nvSpPr>
        <p:spPr bwMode="ltGray">
          <a:xfrm>
            <a:off x="6553200" y="3124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44" name="Rectangle 43"/>
          <p:cNvSpPr/>
          <p:nvPr/>
        </p:nvSpPr>
        <p:spPr bwMode="ltGray">
          <a:xfrm>
            <a:off x="6553200" y="35814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47" name="Rectangle 46"/>
          <p:cNvSpPr/>
          <p:nvPr/>
        </p:nvSpPr>
        <p:spPr bwMode="ltGray">
          <a:xfrm>
            <a:off x="6553200" y="4038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8" name="Rectangle 7"/>
          <p:cNvSpPr/>
          <p:nvPr/>
        </p:nvSpPr>
        <p:spPr bwMode="ltGray">
          <a:xfrm>
            <a:off x="22098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10" name="Rectangle 9"/>
          <p:cNvSpPr/>
          <p:nvPr/>
        </p:nvSpPr>
        <p:spPr bwMode="ltGray">
          <a:xfrm>
            <a:off x="2209800" y="4038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2209800" y="2667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19" name="Rectangle 18"/>
          <p:cNvSpPr/>
          <p:nvPr/>
        </p:nvSpPr>
        <p:spPr bwMode="ltGray">
          <a:xfrm>
            <a:off x="22098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2" name="Rectangle 21"/>
          <p:cNvSpPr/>
          <p:nvPr/>
        </p:nvSpPr>
        <p:spPr bwMode="ltGray">
          <a:xfrm>
            <a:off x="2209800" y="3124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Rectangle 24"/>
          <p:cNvSpPr/>
          <p:nvPr/>
        </p:nvSpPr>
        <p:spPr bwMode="ltGray">
          <a:xfrm>
            <a:off x="2209800" y="3581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 name="Title 2"/>
          <p:cNvSpPr>
            <a:spLocks noGrp="1"/>
          </p:cNvSpPr>
          <p:nvPr>
            <p:ph type="title"/>
          </p:nvPr>
        </p:nvSpPr>
        <p:spPr/>
        <p:txBody>
          <a:bodyPr/>
          <a:lstStyle/>
          <a:p>
            <a:r>
              <a:rPr lang="en-US" dirty="0" smtClean="0"/>
              <a:t>Another Try…</a:t>
            </a:r>
            <a:endParaRPr lang="en-US" dirty="0"/>
          </a:p>
        </p:txBody>
      </p:sp>
      <p:sp>
        <p:nvSpPr>
          <p:cNvPr id="6" name="Rectangle 5"/>
          <p:cNvSpPr/>
          <p:nvPr/>
        </p:nvSpPr>
        <p:spPr bwMode="ltGray">
          <a:xfrm>
            <a:off x="17526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 name="TextBox 6"/>
          <p:cNvSpPr txBox="1"/>
          <p:nvPr/>
        </p:nvSpPr>
        <p:spPr>
          <a:xfrm>
            <a:off x="762000"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9" name="Rectangle 8"/>
          <p:cNvSpPr/>
          <p:nvPr/>
        </p:nvSpPr>
        <p:spPr bwMode="ltGray">
          <a:xfrm>
            <a:off x="1752600" y="4038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13" name="Rectangle 12"/>
          <p:cNvSpPr/>
          <p:nvPr/>
        </p:nvSpPr>
        <p:spPr bwMode="ltGray">
          <a:xfrm>
            <a:off x="1752600" y="2667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16" name="TextBox 15"/>
          <p:cNvSpPr txBox="1"/>
          <p:nvPr/>
        </p:nvSpPr>
        <p:spPr>
          <a:xfrm>
            <a:off x="1752600" y="1295400"/>
            <a:ext cx="819555" cy="338554"/>
          </a:xfrm>
          <a:prstGeom prst="rect">
            <a:avLst/>
          </a:prstGeom>
          <a:noFill/>
        </p:spPr>
        <p:txBody>
          <a:bodyPr wrap="none" rtlCol="0">
            <a:spAutoFit/>
          </a:bodyPr>
          <a:lstStyle/>
          <a:p>
            <a:r>
              <a:rPr lang="en-US" b="0" dirty="0" smtClean="0">
                <a:solidFill>
                  <a:schemeClr val="bg1"/>
                </a:solidFill>
                <a:latin typeface="Gill Sans"/>
                <a:cs typeface="Gill Sans"/>
              </a:rPr>
              <a:t>(values)</a:t>
            </a:r>
            <a:endParaRPr lang="en-US" b="0" dirty="0">
              <a:solidFill>
                <a:schemeClr val="bg1"/>
              </a:solidFill>
              <a:latin typeface="Gill Sans"/>
              <a:cs typeface="Gill Sans"/>
            </a:endParaRPr>
          </a:p>
        </p:txBody>
      </p:sp>
      <p:sp>
        <p:nvSpPr>
          <p:cNvPr id="17" name="TextBox 16"/>
          <p:cNvSpPr txBox="1"/>
          <p:nvPr/>
        </p:nvSpPr>
        <p:spPr>
          <a:xfrm>
            <a:off x="685800" y="12954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18" name="Rectangle 17"/>
          <p:cNvSpPr/>
          <p:nvPr/>
        </p:nvSpPr>
        <p:spPr bwMode="ltGray">
          <a:xfrm>
            <a:off x="17526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21" name="Rectangle 20"/>
          <p:cNvSpPr/>
          <p:nvPr/>
        </p:nvSpPr>
        <p:spPr bwMode="ltGray">
          <a:xfrm>
            <a:off x="1752600" y="3124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24" name="Rectangle 23"/>
          <p:cNvSpPr/>
          <p:nvPr/>
        </p:nvSpPr>
        <p:spPr bwMode="ltGray">
          <a:xfrm>
            <a:off x="1752600" y="3581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27" name="Rectangle 26"/>
          <p:cNvSpPr/>
          <p:nvPr/>
        </p:nvSpPr>
        <p:spPr bwMode="ltGray">
          <a:xfrm>
            <a:off x="5715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8" name="TextBox 27"/>
          <p:cNvSpPr txBox="1"/>
          <p:nvPr/>
        </p:nvSpPr>
        <p:spPr>
          <a:xfrm>
            <a:off x="5211336"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0" name="Rectangle 29"/>
          <p:cNvSpPr/>
          <p:nvPr/>
        </p:nvSpPr>
        <p:spPr bwMode="ltGray">
          <a:xfrm>
            <a:off x="57150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34" name="Rectangle 33"/>
          <p:cNvSpPr/>
          <p:nvPr/>
        </p:nvSpPr>
        <p:spPr bwMode="ltGray">
          <a:xfrm>
            <a:off x="5715000" y="2667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37" name="TextBox 36"/>
          <p:cNvSpPr txBox="1"/>
          <p:nvPr/>
        </p:nvSpPr>
        <p:spPr>
          <a:xfrm>
            <a:off x="6400800" y="1295400"/>
            <a:ext cx="819555" cy="338554"/>
          </a:xfrm>
          <a:prstGeom prst="rect">
            <a:avLst/>
          </a:prstGeom>
          <a:noFill/>
        </p:spPr>
        <p:txBody>
          <a:bodyPr wrap="none" rtlCol="0">
            <a:spAutoFit/>
          </a:bodyPr>
          <a:lstStyle/>
          <a:p>
            <a:r>
              <a:rPr lang="en-US" b="0" dirty="0" smtClean="0">
                <a:solidFill>
                  <a:schemeClr val="bg1"/>
                </a:solidFill>
                <a:latin typeface="Gill Sans"/>
                <a:cs typeface="Gill Sans"/>
              </a:rPr>
              <a:t>(values)</a:t>
            </a:r>
            <a:endParaRPr lang="en-US" b="0" dirty="0">
              <a:solidFill>
                <a:schemeClr val="bg1"/>
              </a:solidFill>
              <a:latin typeface="Gill Sans"/>
              <a:cs typeface="Gill Sans"/>
            </a:endParaRPr>
          </a:p>
        </p:txBody>
      </p:sp>
      <p:sp>
        <p:nvSpPr>
          <p:cNvPr id="38" name="TextBox 37"/>
          <p:cNvSpPr txBox="1"/>
          <p:nvPr/>
        </p:nvSpPr>
        <p:spPr>
          <a:xfrm>
            <a:off x="5334000" y="1295400"/>
            <a:ext cx="673482" cy="338554"/>
          </a:xfrm>
          <a:prstGeom prst="rect">
            <a:avLst/>
          </a:prstGeom>
          <a:noFill/>
        </p:spPr>
        <p:txBody>
          <a:bodyPr wrap="none" rtlCol="0">
            <a:spAutoFit/>
          </a:bodyPr>
          <a:lstStyle/>
          <a:p>
            <a:r>
              <a:rPr lang="en-US" b="0" dirty="0" smtClean="0">
                <a:solidFill>
                  <a:schemeClr val="bg1"/>
                </a:solidFill>
                <a:latin typeface="Gill Sans"/>
                <a:cs typeface="Gill Sans"/>
              </a:rPr>
              <a:t>(keys)</a:t>
            </a:r>
            <a:endParaRPr lang="en-US" b="0" dirty="0">
              <a:solidFill>
                <a:schemeClr val="bg1"/>
              </a:solidFill>
              <a:latin typeface="Gill Sans"/>
              <a:cs typeface="Gill Sans"/>
            </a:endParaRPr>
          </a:p>
        </p:txBody>
      </p:sp>
      <p:sp>
        <p:nvSpPr>
          <p:cNvPr id="39" name="Rectangle 38"/>
          <p:cNvSpPr/>
          <p:nvPr/>
        </p:nvSpPr>
        <p:spPr bwMode="ltGray">
          <a:xfrm>
            <a:off x="5715000" y="3124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42" name="Rectangle 41"/>
          <p:cNvSpPr/>
          <p:nvPr/>
        </p:nvSpPr>
        <p:spPr bwMode="ltGray">
          <a:xfrm>
            <a:off x="5715000" y="3581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5" name="Rectangle 44"/>
          <p:cNvSpPr/>
          <p:nvPr/>
        </p:nvSpPr>
        <p:spPr bwMode="ltGray">
          <a:xfrm>
            <a:off x="5715000" y="4038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8" name="TextBox 47"/>
          <p:cNvSpPr txBox="1"/>
          <p:nvPr/>
        </p:nvSpPr>
        <p:spPr>
          <a:xfrm>
            <a:off x="5211336" y="2176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49" name="TextBox 48"/>
          <p:cNvSpPr txBox="1"/>
          <p:nvPr/>
        </p:nvSpPr>
        <p:spPr>
          <a:xfrm>
            <a:off x="5211336" y="2633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0" name="TextBox 49"/>
          <p:cNvSpPr txBox="1"/>
          <p:nvPr/>
        </p:nvSpPr>
        <p:spPr>
          <a:xfrm>
            <a:off x="5211336" y="30904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TextBox 50"/>
          <p:cNvSpPr txBox="1"/>
          <p:nvPr/>
        </p:nvSpPr>
        <p:spPr>
          <a:xfrm>
            <a:off x="5211336" y="35476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2" name="TextBox 51"/>
          <p:cNvSpPr txBox="1"/>
          <p:nvPr/>
        </p:nvSpPr>
        <p:spPr>
          <a:xfrm>
            <a:off x="5211336" y="4004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3" name="TextBox 52"/>
          <p:cNvSpPr txBox="1"/>
          <p:nvPr/>
        </p:nvSpPr>
        <p:spPr>
          <a:xfrm>
            <a:off x="5044971" y="4724400"/>
            <a:ext cx="2950598" cy="400110"/>
          </a:xfrm>
          <a:prstGeom prst="rect">
            <a:avLst/>
          </a:prstGeom>
          <a:noFill/>
        </p:spPr>
        <p:txBody>
          <a:bodyPr wrap="none" rtlCol="0">
            <a:spAutoFit/>
          </a:bodyPr>
          <a:lstStyle/>
          <a:p>
            <a:r>
              <a:rPr lang="en-US" sz="2000" dirty="0" smtClean="0">
                <a:solidFill>
                  <a:schemeClr val="bg1"/>
                </a:solidFill>
                <a:latin typeface="Gill Sans"/>
                <a:cs typeface="Gill Sans"/>
              </a:rPr>
              <a:t>How is this different?</a:t>
            </a:r>
            <a:endParaRPr lang="en-US" sz="2000" dirty="0">
              <a:solidFill>
                <a:schemeClr val="bg1"/>
              </a:solidFill>
              <a:latin typeface="Gill Sans"/>
              <a:cs typeface="Gill Sans"/>
            </a:endParaRPr>
          </a:p>
        </p:txBody>
      </p:sp>
      <p:sp>
        <p:nvSpPr>
          <p:cNvPr id="54" name="TextBox 53"/>
          <p:cNvSpPr txBox="1"/>
          <p:nvPr/>
        </p:nvSpPr>
        <p:spPr>
          <a:xfrm>
            <a:off x="5197371" y="5048310"/>
            <a:ext cx="3108543" cy="584776"/>
          </a:xfrm>
          <a:prstGeom prst="rect">
            <a:avLst/>
          </a:prstGeom>
          <a:noFill/>
        </p:spPr>
        <p:txBody>
          <a:bodyPr wrap="none" rtlCol="0">
            <a:spAutoFit/>
          </a:bodyPr>
          <a:lstStyle/>
          <a:p>
            <a:pPr>
              <a:buFont typeface="Arial" pitchFamily="34" charset="0"/>
              <a:buChar char="•"/>
            </a:pPr>
            <a:r>
              <a:rPr lang="en-US" b="0" dirty="0" smtClean="0">
                <a:solidFill>
                  <a:schemeClr val="bg1"/>
                </a:solidFill>
                <a:latin typeface="Gill Sans"/>
                <a:cs typeface="Gill Sans"/>
              </a:rPr>
              <a:t> Let the framework do the sorting</a:t>
            </a:r>
          </a:p>
          <a:p>
            <a:pPr>
              <a:buFont typeface="Arial" pitchFamily="34" charset="0"/>
              <a:buChar char="•"/>
            </a:pPr>
            <a:r>
              <a:rPr lang="en-US" b="0" dirty="0" smtClean="0">
                <a:solidFill>
                  <a:schemeClr val="bg1"/>
                </a:solidFill>
                <a:latin typeface="Gill Sans"/>
                <a:cs typeface="Gill Sans"/>
              </a:rPr>
              <a:t> Term frequency implicitly </a:t>
            </a:r>
            <a:r>
              <a:rPr lang="en-US" b="0" dirty="0" smtClean="0">
                <a:solidFill>
                  <a:schemeClr val="bg1"/>
                </a:solidFill>
                <a:latin typeface="Gill Sans"/>
                <a:cs typeface="Gill Sans"/>
              </a:rPr>
              <a:t>stored</a:t>
            </a:r>
            <a:endParaRPr lang="en-US" b="0" dirty="0" smtClean="0">
              <a:solidFill>
                <a:schemeClr val="bg1"/>
              </a:solidFill>
              <a:latin typeface="Gill Sans"/>
              <a:cs typeface="Gill Sans"/>
            </a:endParaRPr>
          </a:p>
        </p:txBody>
      </p:sp>
      <p:sp>
        <p:nvSpPr>
          <p:cNvPr id="55" name="Right Arrow 54"/>
          <p:cNvSpPr/>
          <p:nvPr/>
        </p:nvSpPr>
        <p:spPr bwMode="auto">
          <a:xfrm>
            <a:off x="3886200" y="2819400"/>
            <a:ext cx="914400" cy="452927"/>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56" name="TextBox 55"/>
          <p:cNvSpPr txBox="1"/>
          <p:nvPr/>
        </p:nvSpPr>
        <p:spPr>
          <a:xfrm>
            <a:off x="3657600" y="6248400"/>
            <a:ext cx="5307012" cy="461665"/>
          </a:xfrm>
          <a:prstGeom prst="rect">
            <a:avLst/>
          </a:prstGeom>
          <a:noFill/>
        </p:spPr>
        <p:txBody>
          <a:bodyPr wrap="none" rtlCol="0">
            <a:spAutoFit/>
          </a:bodyPr>
          <a:lstStyle/>
          <a:p>
            <a:r>
              <a:rPr lang="en-US" sz="2400" dirty="0" smtClean="0">
                <a:solidFill>
                  <a:srgbClr val="FF0000"/>
                </a:solidFill>
                <a:latin typeface="Gill Sans"/>
                <a:cs typeface="Gill Sans"/>
              </a:rPr>
              <a:t>Where have we seen this before?</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21737039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animBg="1"/>
      <p:bldP spid="41" grpId="0" animBg="1"/>
      <p:bldP spid="44" grpId="0" animBg="1"/>
      <p:bldP spid="47" grpId="0" animBg="1"/>
      <p:bldP spid="27" grpId="0" animBg="1"/>
      <p:bldP spid="28" grpId="0"/>
      <p:bldP spid="30" grpId="0" animBg="1"/>
      <p:bldP spid="34" grpId="0" animBg="1"/>
      <p:bldP spid="37" grpId="0"/>
      <p:bldP spid="38" grpId="0"/>
      <p:bldP spid="39" grpId="0" animBg="1"/>
      <p:bldP spid="42" grpId="0" animBg="1"/>
      <p:bldP spid="45" grpId="0" animBg="1"/>
      <p:bldP spid="48" grpId="0"/>
      <p:bldP spid="49" grpId="0"/>
      <p:bldP spid="50" grpId="0"/>
      <p:bldP spid="51" grpId="0"/>
      <p:bldP spid="52" grpId="0"/>
      <p:bldP spid="53" grpId="0"/>
      <p:bldP spid="54" grpId="0"/>
      <p:bldP spid="5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Pseudo-Code</a:t>
            </a:r>
            <a:endParaRPr lang="en-US" dirty="0"/>
          </a:p>
        </p:txBody>
      </p:sp>
      <p:pic>
        <p:nvPicPr>
          <p:cNvPr id="2" name="Picture 1" descr="indexing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990600"/>
            <a:ext cx="8534400" cy="5586153"/>
          </a:xfrm>
          <a:prstGeom prst="rect">
            <a:avLst/>
          </a:prstGeom>
        </p:spPr>
      </p:pic>
    </p:spTree>
    <p:extLst>
      <p:ext uri="{BB962C8B-B14F-4D97-AF65-F5344CB8AC3E}">
        <p14:creationId xmlns:p14="http://schemas.microsoft.com/office/powerpoint/2010/main" val="9522267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7"/>
          <p:cNvSpPr>
            <a:spLocks noChangeArrowheads="1"/>
          </p:cNvSpPr>
          <p:nvPr/>
        </p:nvSpPr>
        <p:spPr bwMode="auto">
          <a:xfrm>
            <a:off x="7973568"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0" name="Rectangle 6"/>
          <p:cNvSpPr>
            <a:spLocks noChangeArrowheads="1"/>
          </p:cNvSpPr>
          <p:nvPr/>
        </p:nvSpPr>
        <p:spPr bwMode="auto">
          <a:xfrm>
            <a:off x="7239000" y="2992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1" name="Rectangle 7"/>
          <p:cNvSpPr>
            <a:spLocks noChangeArrowheads="1"/>
          </p:cNvSpPr>
          <p:nvPr/>
        </p:nvSpPr>
        <p:spPr bwMode="auto">
          <a:xfrm>
            <a:off x="7239000" y="3373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2" name="Rectangle 8"/>
          <p:cNvSpPr>
            <a:spLocks noChangeArrowheads="1"/>
          </p:cNvSpPr>
          <p:nvPr/>
        </p:nvSpPr>
        <p:spPr bwMode="auto">
          <a:xfrm>
            <a:off x="7239000"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3" name="Rectangle 10"/>
          <p:cNvSpPr>
            <a:spLocks noChangeArrowheads="1"/>
          </p:cNvSpPr>
          <p:nvPr/>
        </p:nvSpPr>
        <p:spPr bwMode="auto">
          <a:xfrm>
            <a:off x="7239000" y="4516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4" name="Rectangle 16"/>
          <p:cNvSpPr>
            <a:spLocks noChangeArrowheads="1"/>
          </p:cNvSpPr>
          <p:nvPr/>
        </p:nvSpPr>
        <p:spPr bwMode="auto">
          <a:xfrm>
            <a:off x="7239000" y="4135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5" name="Rectangle 18"/>
          <p:cNvSpPr>
            <a:spLocks noChangeArrowheads="1"/>
          </p:cNvSpPr>
          <p:nvPr/>
        </p:nvSpPr>
        <p:spPr bwMode="auto">
          <a:xfrm>
            <a:off x="7239000" y="4897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6" name="Rectangle 19"/>
          <p:cNvSpPr>
            <a:spLocks noChangeArrowheads="1"/>
          </p:cNvSpPr>
          <p:nvPr/>
        </p:nvSpPr>
        <p:spPr bwMode="auto">
          <a:xfrm>
            <a:off x="7239000" y="2613025"/>
            <a:ext cx="284163" cy="300038"/>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7" name="Rectangle 34"/>
          <p:cNvSpPr>
            <a:spLocks noChangeArrowheads="1"/>
          </p:cNvSpPr>
          <p:nvPr/>
        </p:nvSpPr>
        <p:spPr bwMode="auto">
          <a:xfrm>
            <a:off x="7239000" y="5278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8" name="Rectangle 34"/>
          <p:cNvSpPr>
            <a:spLocks noChangeArrowheads="1"/>
          </p:cNvSpPr>
          <p:nvPr/>
        </p:nvSpPr>
        <p:spPr bwMode="auto">
          <a:xfrm>
            <a:off x="7239000" y="5659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9" name="Rectangle 34"/>
          <p:cNvSpPr>
            <a:spLocks noChangeArrowheads="1"/>
          </p:cNvSpPr>
          <p:nvPr/>
        </p:nvSpPr>
        <p:spPr bwMode="auto">
          <a:xfrm>
            <a:off x="7246938" y="6040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 name="Title 3"/>
          <p:cNvSpPr>
            <a:spLocks noGrp="1"/>
          </p:cNvSpPr>
          <p:nvPr>
            <p:ph type="title"/>
          </p:nvPr>
        </p:nvSpPr>
        <p:spPr/>
        <p:txBody>
          <a:bodyPr/>
          <a:lstStyle/>
          <a:p>
            <a:r>
              <a:rPr lang="en-US" dirty="0" smtClean="0"/>
              <a:t>Inverted </a:t>
            </a:r>
            <a:r>
              <a:rPr lang="en-US" dirty="0" smtClean="0"/>
              <a:t>Index (Again)</a:t>
            </a:r>
            <a:endParaRPr lang="en-US" dirty="0"/>
          </a:p>
        </p:txBody>
      </p:sp>
      <p:sp>
        <p:nvSpPr>
          <p:cNvPr id="14" name="Rectangle 5"/>
          <p:cNvSpPr>
            <a:spLocks noChangeArrowheads="1"/>
          </p:cNvSpPr>
          <p:nvPr/>
        </p:nvSpPr>
        <p:spPr bwMode="auto">
          <a:xfrm>
            <a:off x="20113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5" name="Rectangle 6"/>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6" name="Rectangle 7"/>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7" name="Rectangle 8"/>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 name="Rectangle 9"/>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9" name="Rectangle 10"/>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0" name="Rectangle 11"/>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2"/>
          <p:cNvSpPr>
            <a:spLocks noChangeArrowheads="1"/>
          </p:cNvSpPr>
          <p:nvPr/>
        </p:nvSpPr>
        <p:spPr bwMode="auto">
          <a:xfrm>
            <a:off x="23161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2" name="Rectangle 13"/>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3" name="Rectangle 14"/>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4" name="Rectangle 15"/>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25" name="Rectangle 16"/>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6" name="Rectangle 17"/>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7" name="Rectangle 18"/>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9"/>
          <p:cNvSpPr>
            <a:spLocks noChangeArrowheads="1"/>
          </p:cNvSpPr>
          <p:nvPr/>
        </p:nvSpPr>
        <p:spPr bwMode="auto">
          <a:xfrm>
            <a:off x="26209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9" name="Rectangle 20"/>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0" name="Rectangle 21"/>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2"/>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2" name="Rectangle 23"/>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3" name="Rectangle 24"/>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5"/>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5" name="Rectangle 34"/>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6" name="Rectangle 35"/>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7" name="Rectangle 36"/>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8" name="Rectangle 37"/>
          <p:cNvSpPr>
            <a:spLocks noChangeArrowheads="1"/>
          </p:cNvSpPr>
          <p:nvPr/>
        </p:nvSpPr>
        <p:spPr bwMode="auto">
          <a:xfrm>
            <a:off x="1990725"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39" name="Rectangle 38"/>
          <p:cNvSpPr>
            <a:spLocks noChangeArrowheads="1"/>
          </p:cNvSpPr>
          <p:nvPr/>
        </p:nvSpPr>
        <p:spPr bwMode="auto">
          <a:xfrm>
            <a:off x="23352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0" name="Rectangle 39"/>
          <p:cNvSpPr>
            <a:spLocks noChangeArrowheads="1"/>
          </p:cNvSpPr>
          <p:nvPr/>
        </p:nvSpPr>
        <p:spPr bwMode="auto">
          <a:xfrm>
            <a:off x="26400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1" name="Rectangle 40"/>
          <p:cNvSpPr>
            <a:spLocks noChangeArrowheads="1"/>
          </p:cNvSpPr>
          <p:nvPr/>
        </p:nvSpPr>
        <p:spPr bwMode="auto">
          <a:xfrm>
            <a:off x="29257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2" name="Rectangle 41"/>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3" name="Rectangle 42"/>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5" name="Rectangle 44"/>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9" name="Rectangle 48"/>
          <p:cNvSpPr>
            <a:spLocks noChangeArrowheads="1"/>
          </p:cNvSpPr>
          <p:nvPr/>
        </p:nvSpPr>
        <p:spPr bwMode="auto">
          <a:xfrm>
            <a:off x="29448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0" name="Rectangle 85"/>
          <p:cNvSpPr>
            <a:spLocks noChangeArrowheads="1"/>
          </p:cNvSpPr>
          <p:nvPr/>
        </p:nvSpPr>
        <p:spPr bwMode="auto">
          <a:xfrm>
            <a:off x="3265488" y="2609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1" name="Rectangle 86"/>
          <p:cNvSpPr>
            <a:spLocks noChangeArrowheads="1"/>
          </p:cNvSpPr>
          <p:nvPr/>
        </p:nvSpPr>
        <p:spPr bwMode="auto">
          <a:xfrm>
            <a:off x="3265488" y="2990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2" name="Rectangle 87"/>
          <p:cNvSpPr>
            <a:spLocks noChangeArrowheads="1"/>
          </p:cNvSpPr>
          <p:nvPr/>
        </p:nvSpPr>
        <p:spPr bwMode="auto">
          <a:xfrm>
            <a:off x="3265488" y="3371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3" name="Rectangle 88"/>
          <p:cNvSpPr>
            <a:spLocks noChangeArrowheads="1"/>
          </p:cNvSpPr>
          <p:nvPr/>
        </p:nvSpPr>
        <p:spPr bwMode="auto">
          <a:xfrm>
            <a:off x="3265488" y="4895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4" name="Rectangle 89"/>
          <p:cNvSpPr>
            <a:spLocks noChangeArrowheads="1"/>
          </p:cNvSpPr>
          <p:nvPr/>
        </p:nvSpPr>
        <p:spPr bwMode="auto">
          <a:xfrm>
            <a:off x="3265488" y="4133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5" name="Rectangle 90"/>
          <p:cNvSpPr>
            <a:spLocks noChangeArrowheads="1"/>
          </p:cNvSpPr>
          <p:nvPr/>
        </p:nvSpPr>
        <p:spPr bwMode="auto">
          <a:xfrm>
            <a:off x="3265488" y="4514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6" name="Rectangle 91"/>
          <p:cNvSpPr>
            <a:spLocks noChangeArrowheads="1"/>
          </p:cNvSpPr>
          <p:nvPr/>
        </p:nvSpPr>
        <p:spPr bwMode="auto">
          <a:xfrm>
            <a:off x="3265488" y="3752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57" name="Rectangle 92"/>
          <p:cNvSpPr>
            <a:spLocks noChangeArrowheads="1"/>
          </p:cNvSpPr>
          <p:nvPr/>
        </p:nvSpPr>
        <p:spPr bwMode="auto">
          <a:xfrm>
            <a:off x="3265488" y="5276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8" name="Text Box 99"/>
          <p:cNvSpPr txBox="1">
            <a:spLocks noChangeArrowheads="1"/>
          </p:cNvSpPr>
          <p:nvPr/>
        </p:nvSpPr>
        <p:spPr bwMode="auto">
          <a:xfrm>
            <a:off x="2447925" y="1905000"/>
            <a:ext cx="358592" cy="369332"/>
          </a:xfrm>
          <a:prstGeom prst="rect">
            <a:avLst/>
          </a:prstGeom>
          <a:noFill/>
          <a:ln w="9525">
            <a:noFill/>
            <a:miter lim="800000"/>
            <a:headEnd/>
            <a:tailEnd/>
          </a:ln>
        </p:spPr>
        <p:txBody>
          <a:bodyPr wrap="none">
            <a:spAutoFit/>
          </a:bodyPr>
          <a:lstStyle/>
          <a:p>
            <a:r>
              <a:rPr lang="en-US" sz="1800" b="0" i="1" dirty="0" err="1">
                <a:solidFill>
                  <a:schemeClr val="bg1"/>
                </a:solidFill>
                <a:latin typeface="Gill Sans"/>
                <a:cs typeface="Gill Sans"/>
              </a:rPr>
              <a:t>tf</a:t>
            </a:r>
            <a:endParaRPr lang="en-US" sz="1800" b="0" i="1" dirty="0">
              <a:solidFill>
                <a:schemeClr val="bg1"/>
              </a:solidFill>
              <a:latin typeface="Gill Sans"/>
              <a:cs typeface="Gill Sans"/>
            </a:endParaRPr>
          </a:p>
        </p:txBody>
      </p:sp>
      <p:sp>
        <p:nvSpPr>
          <p:cNvPr id="59" name="Text Box 101"/>
          <p:cNvSpPr txBox="1">
            <a:spLocks noChangeArrowheads="1"/>
          </p:cNvSpPr>
          <p:nvPr/>
        </p:nvSpPr>
        <p:spPr bwMode="auto">
          <a:xfrm>
            <a:off x="3200400" y="2209800"/>
            <a:ext cx="397064" cy="369332"/>
          </a:xfrm>
          <a:prstGeom prst="rect">
            <a:avLst/>
          </a:prstGeom>
          <a:noFill/>
          <a:ln w="9525">
            <a:noFill/>
            <a:miter lim="800000"/>
            <a:headEnd/>
            <a:tailEnd/>
          </a:ln>
        </p:spPr>
        <p:txBody>
          <a:bodyPr wrap="none">
            <a:spAutoFit/>
          </a:bodyPr>
          <a:lstStyle/>
          <a:p>
            <a:r>
              <a:rPr lang="en-US" sz="1800" b="0" i="1" dirty="0" err="1" smtClean="0">
                <a:solidFill>
                  <a:schemeClr val="bg1"/>
                </a:solidFill>
                <a:latin typeface="Gill Sans"/>
                <a:cs typeface="Gill Sans"/>
              </a:rPr>
              <a:t>df</a:t>
            </a:r>
            <a:endParaRPr lang="en-US" sz="1800" b="0" i="1" dirty="0">
              <a:solidFill>
                <a:schemeClr val="bg1"/>
              </a:solidFill>
              <a:latin typeface="Gill Sans"/>
              <a:cs typeface="Gill Sans"/>
            </a:endParaRPr>
          </a:p>
        </p:txBody>
      </p:sp>
      <p:sp>
        <p:nvSpPr>
          <p:cNvPr id="60" name="Rectangle 19"/>
          <p:cNvSpPr>
            <a:spLocks noChangeArrowheads="1"/>
          </p:cNvSpPr>
          <p:nvPr/>
        </p:nvSpPr>
        <p:spPr bwMode="auto">
          <a:xfrm>
            <a:off x="838200" y="2613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61"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62"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63"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64"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65"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66"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79" name="Rectangle 85"/>
          <p:cNvSpPr>
            <a:spLocks noChangeArrowheads="1"/>
          </p:cNvSpPr>
          <p:nvPr/>
        </p:nvSpPr>
        <p:spPr bwMode="black">
          <a:xfrm>
            <a:off x="6501606" y="2609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0" name="Rectangle 86"/>
          <p:cNvSpPr>
            <a:spLocks noChangeArrowheads="1"/>
          </p:cNvSpPr>
          <p:nvPr/>
        </p:nvSpPr>
        <p:spPr bwMode="black">
          <a:xfrm>
            <a:off x="6501606" y="2990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1" name="Rectangle 87"/>
          <p:cNvSpPr>
            <a:spLocks noChangeArrowheads="1"/>
          </p:cNvSpPr>
          <p:nvPr/>
        </p:nvSpPr>
        <p:spPr bwMode="black">
          <a:xfrm>
            <a:off x="6501606" y="3371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2" name="Rectangle 88"/>
          <p:cNvSpPr>
            <a:spLocks noChangeArrowheads="1"/>
          </p:cNvSpPr>
          <p:nvPr/>
        </p:nvSpPr>
        <p:spPr bwMode="black">
          <a:xfrm>
            <a:off x="6501606" y="4895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3" name="Rectangle 89"/>
          <p:cNvSpPr>
            <a:spLocks noChangeArrowheads="1"/>
          </p:cNvSpPr>
          <p:nvPr/>
        </p:nvSpPr>
        <p:spPr bwMode="black">
          <a:xfrm>
            <a:off x="6501606" y="4133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4" name="Rectangle 90"/>
          <p:cNvSpPr>
            <a:spLocks noChangeArrowheads="1"/>
          </p:cNvSpPr>
          <p:nvPr/>
        </p:nvSpPr>
        <p:spPr bwMode="black">
          <a:xfrm>
            <a:off x="6501606" y="4514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5" name="Rectangle 91"/>
          <p:cNvSpPr>
            <a:spLocks noChangeArrowheads="1"/>
          </p:cNvSpPr>
          <p:nvPr/>
        </p:nvSpPr>
        <p:spPr bwMode="black">
          <a:xfrm>
            <a:off x="6501606" y="3752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86" name="Rectangle 92"/>
          <p:cNvSpPr>
            <a:spLocks noChangeArrowheads="1"/>
          </p:cNvSpPr>
          <p:nvPr/>
        </p:nvSpPr>
        <p:spPr bwMode="black">
          <a:xfrm>
            <a:off x="6501606" y="5276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7" name="Rectangle 19"/>
          <p:cNvSpPr>
            <a:spLocks noChangeArrowheads="1"/>
          </p:cNvSpPr>
          <p:nvPr/>
        </p:nvSpPr>
        <p:spPr bwMode="auto">
          <a:xfrm>
            <a:off x="5194299" y="2613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88"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89" name="Rectangle 19"/>
          <p:cNvSpPr>
            <a:spLocks noChangeArrowheads="1"/>
          </p:cNvSpPr>
          <p:nvPr/>
        </p:nvSpPr>
        <p:spPr bwMode="auto">
          <a:xfrm>
            <a:off x="5194299" y="3373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90" name="Rectangle 19"/>
          <p:cNvSpPr>
            <a:spLocks noChangeArrowheads="1"/>
          </p:cNvSpPr>
          <p:nvPr/>
        </p:nvSpPr>
        <p:spPr bwMode="auto">
          <a:xfrm>
            <a:off x="5194299" y="375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91"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92"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93"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94"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cxnSp>
        <p:nvCxnSpPr>
          <p:cNvPr id="103" name="Straight Arrow Connector 227"/>
          <p:cNvCxnSpPr>
            <a:cxnSpLocks noChangeShapeType="1"/>
            <a:stCxn id="87" idx="3"/>
            <a:endCxn id="79" idx="1"/>
          </p:cNvCxnSpPr>
          <p:nvPr/>
        </p:nvCxnSpPr>
        <p:spPr bwMode="auto">
          <a:xfrm flipV="1">
            <a:off x="6345237" y="2762456"/>
            <a:ext cx="156369"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4" name="Straight Arrow Connector 228"/>
          <p:cNvCxnSpPr>
            <a:cxnSpLocks noChangeShapeType="1"/>
            <a:stCxn id="79" idx="3"/>
            <a:endCxn id="163" idx="1"/>
          </p:cNvCxnSpPr>
          <p:nvPr/>
        </p:nvCxnSpPr>
        <p:spPr bwMode="auto">
          <a:xfrm>
            <a:off x="6783736" y="2762456"/>
            <a:ext cx="169165"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80" idx="1"/>
          </p:cNvCxnSpPr>
          <p:nvPr/>
        </p:nvCxnSpPr>
        <p:spPr bwMode="auto">
          <a:xfrm>
            <a:off x="6345237" y="3142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6" name="Straight Arrow Connector 232"/>
          <p:cNvCxnSpPr>
            <a:cxnSpLocks noChangeShapeType="1"/>
            <a:stCxn id="80" idx="3"/>
            <a:endCxn id="157" idx="1"/>
          </p:cNvCxnSpPr>
          <p:nvPr/>
        </p:nvCxnSpPr>
        <p:spPr bwMode="auto">
          <a:xfrm flipV="1">
            <a:off x="6783736" y="3142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81" idx="1"/>
          </p:cNvCxnSpPr>
          <p:nvPr/>
        </p:nvCxnSpPr>
        <p:spPr bwMode="auto">
          <a:xfrm>
            <a:off x="6345237" y="3523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8" name="Straight Arrow Connector 234"/>
          <p:cNvCxnSpPr>
            <a:cxnSpLocks noChangeShapeType="1"/>
            <a:stCxn id="81" idx="3"/>
            <a:endCxn id="158" idx="1"/>
          </p:cNvCxnSpPr>
          <p:nvPr/>
        </p:nvCxnSpPr>
        <p:spPr bwMode="auto">
          <a:xfrm flipV="1">
            <a:off x="6783736" y="3523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85" idx="1"/>
          </p:cNvCxnSpPr>
          <p:nvPr/>
        </p:nvCxnSpPr>
        <p:spPr bwMode="auto">
          <a:xfrm flipV="1">
            <a:off x="6345237" y="3905456"/>
            <a:ext cx="156369" cy="1"/>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0" name="Straight Arrow Connector 236"/>
          <p:cNvCxnSpPr>
            <a:cxnSpLocks noChangeShapeType="1"/>
            <a:stCxn id="85" idx="3"/>
            <a:endCxn id="159" idx="1"/>
          </p:cNvCxnSpPr>
          <p:nvPr/>
        </p:nvCxnSpPr>
        <p:spPr bwMode="auto">
          <a:xfrm>
            <a:off x="6783736" y="3905456"/>
            <a:ext cx="169165" cy="58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83" idx="1"/>
          </p:cNvCxnSpPr>
          <p:nvPr/>
        </p:nvCxnSpPr>
        <p:spPr bwMode="auto">
          <a:xfrm>
            <a:off x="6345237" y="4285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2" name="Straight Arrow Connector 238"/>
          <p:cNvCxnSpPr>
            <a:cxnSpLocks noChangeShapeType="1"/>
            <a:stCxn id="83" idx="3"/>
            <a:endCxn id="161" idx="1"/>
          </p:cNvCxnSpPr>
          <p:nvPr/>
        </p:nvCxnSpPr>
        <p:spPr bwMode="auto">
          <a:xfrm flipV="1">
            <a:off x="6783736" y="4285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84" idx="1"/>
          </p:cNvCxnSpPr>
          <p:nvPr/>
        </p:nvCxnSpPr>
        <p:spPr bwMode="auto">
          <a:xfrm>
            <a:off x="6345237" y="4666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4" name="Straight Arrow Connector 240"/>
          <p:cNvCxnSpPr>
            <a:cxnSpLocks noChangeShapeType="1"/>
            <a:stCxn id="84" idx="3"/>
            <a:endCxn id="160" idx="1"/>
          </p:cNvCxnSpPr>
          <p:nvPr/>
        </p:nvCxnSpPr>
        <p:spPr bwMode="auto">
          <a:xfrm flipV="1">
            <a:off x="6783736" y="4666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82" idx="1"/>
          </p:cNvCxnSpPr>
          <p:nvPr/>
        </p:nvCxnSpPr>
        <p:spPr bwMode="auto">
          <a:xfrm>
            <a:off x="6345237" y="5047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6" name="Straight Arrow Connector 242"/>
          <p:cNvCxnSpPr>
            <a:cxnSpLocks noChangeShapeType="1"/>
            <a:stCxn id="82" idx="3"/>
            <a:endCxn id="162" idx="1"/>
          </p:cNvCxnSpPr>
          <p:nvPr/>
        </p:nvCxnSpPr>
        <p:spPr bwMode="auto">
          <a:xfrm flipV="1">
            <a:off x="6783736" y="5047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86" idx="1"/>
          </p:cNvCxnSpPr>
          <p:nvPr/>
        </p:nvCxnSpPr>
        <p:spPr bwMode="auto">
          <a:xfrm>
            <a:off x="6345237" y="5428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8" name="Straight Arrow Connector 244"/>
          <p:cNvCxnSpPr>
            <a:cxnSpLocks noChangeShapeType="1"/>
            <a:stCxn id="86" idx="3"/>
            <a:endCxn id="164" idx="1"/>
          </p:cNvCxnSpPr>
          <p:nvPr/>
        </p:nvCxnSpPr>
        <p:spPr bwMode="auto">
          <a:xfrm flipV="1">
            <a:off x="6783736" y="5428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4038600" y="4133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latin typeface="Gill Sans"/>
              <a:cs typeface="Gill Sans"/>
            </a:endParaRPr>
          </a:p>
        </p:txBody>
      </p:sp>
      <p:sp>
        <p:nvSpPr>
          <p:cNvPr id="123" name="Rectangle 122"/>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24" name="Rectangle 123"/>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5" name="Rectangle 124"/>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6" name="Rectangle 125"/>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7" name="Rectangle 92"/>
          <p:cNvSpPr>
            <a:spLocks noChangeArrowheads="1"/>
          </p:cNvSpPr>
          <p:nvPr/>
        </p:nvSpPr>
        <p:spPr bwMode="auto">
          <a:xfrm>
            <a:off x="3265488" y="5657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8"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129" name="Rectangle 128"/>
          <p:cNvSpPr>
            <a:spLocks noChangeArrowheads="1"/>
          </p:cNvSpPr>
          <p:nvPr/>
        </p:nvSpPr>
        <p:spPr bwMode="auto">
          <a:xfrm>
            <a:off x="20113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0" name="Rectangle 129"/>
          <p:cNvSpPr>
            <a:spLocks noChangeArrowheads="1"/>
          </p:cNvSpPr>
          <p:nvPr/>
        </p:nvSpPr>
        <p:spPr bwMode="auto">
          <a:xfrm>
            <a:off x="23161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1" name="Rectangle 130"/>
          <p:cNvSpPr>
            <a:spLocks noChangeArrowheads="1"/>
          </p:cNvSpPr>
          <p:nvPr/>
        </p:nvSpPr>
        <p:spPr bwMode="auto">
          <a:xfrm>
            <a:off x="26209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2" name="Rectangle 131"/>
          <p:cNvSpPr>
            <a:spLocks noChangeArrowheads="1"/>
          </p:cNvSpPr>
          <p:nvPr/>
        </p:nvSpPr>
        <p:spPr bwMode="auto">
          <a:xfrm>
            <a:off x="29257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3" name="Rectangle 92"/>
          <p:cNvSpPr>
            <a:spLocks noChangeArrowheads="1"/>
          </p:cNvSpPr>
          <p:nvPr/>
        </p:nvSpPr>
        <p:spPr bwMode="auto">
          <a:xfrm>
            <a:off x="3265488" y="6038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4" name="Rectangle 19"/>
          <p:cNvSpPr>
            <a:spLocks noChangeArrowheads="1"/>
          </p:cNvSpPr>
          <p:nvPr/>
        </p:nvSpPr>
        <p:spPr bwMode="auto">
          <a:xfrm>
            <a:off x="838200" y="6040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137" name="Rectangle 92"/>
          <p:cNvSpPr>
            <a:spLocks noChangeArrowheads="1"/>
          </p:cNvSpPr>
          <p:nvPr/>
        </p:nvSpPr>
        <p:spPr bwMode="black">
          <a:xfrm>
            <a:off x="6501606" y="5657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8" name="Rectangle 19"/>
          <p:cNvSpPr>
            <a:spLocks noChangeArrowheads="1"/>
          </p:cNvSpPr>
          <p:nvPr/>
        </p:nvSpPr>
        <p:spPr bwMode="auto">
          <a:xfrm>
            <a:off x="5194299"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cxnSp>
        <p:nvCxnSpPr>
          <p:cNvPr id="139" name="Straight Arrow Connector 243"/>
          <p:cNvCxnSpPr>
            <a:cxnSpLocks noChangeShapeType="1"/>
            <a:stCxn id="138" idx="3"/>
            <a:endCxn id="137" idx="1"/>
          </p:cNvCxnSpPr>
          <p:nvPr/>
        </p:nvCxnSpPr>
        <p:spPr bwMode="auto">
          <a:xfrm>
            <a:off x="6345237" y="5809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0" name="Straight Arrow Connector 244"/>
          <p:cNvCxnSpPr>
            <a:cxnSpLocks noChangeShapeType="1"/>
            <a:stCxn id="137" idx="3"/>
            <a:endCxn id="166" idx="1"/>
          </p:cNvCxnSpPr>
          <p:nvPr/>
        </p:nvCxnSpPr>
        <p:spPr bwMode="auto">
          <a:xfrm flipV="1">
            <a:off x="6783736" y="5809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2" name="Rectangle 92"/>
          <p:cNvSpPr>
            <a:spLocks noChangeArrowheads="1"/>
          </p:cNvSpPr>
          <p:nvPr/>
        </p:nvSpPr>
        <p:spPr bwMode="black">
          <a:xfrm>
            <a:off x="6501606" y="6038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43" name="Rectangle 19"/>
          <p:cNvSpPr>
            <a:spLocks noChangeArrowheads="1"/>
          </p:cNvSpPr>
          <p:nvPr/>
        </p:nvSpPr>
        <p:spPr bwMode="auto">
          <a:xfrm>
            <a:off x="5202237" y="6040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cxnSp>
        <p:nvCxnSpPr>
          <p:cNvPr id="144" name="Straight Arrow Connector 243"/>
          <p:cNvCxnSpPr>
            <a:cxnSpLocks noChangeShapeType="1"/>
            <a:stCxn id="143" idx="3"/>
            <a:endCxn id="142" idx="1"/>
          </p:cNvCxnSpPr>
          <p:nvPr/>
        </p:nvCxnSpPr>
        <p:spPr bwMode="auto">
          <a:xfrm>
            <a:off x="6353175" y="6190457"/>
            <a:ext cx="148431"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5" name="Straight Arrow Connector 244"/>
          <p:cNvCxnSpPr>
            <a:cxnSpLocks noChangeShapeType="1"/>
            <a:stCxn id="142" idx="3"/>
            <a:endCxn id="167" idx="1"/>
          </p:cNvCxnSpPr>
          <p:nvPr/>
        </p:nvCxnSpPr>
        <p:spPr bwMode="auto">
          <a:xfrm flipV="1">
            <a:off x="6783736" y="6190457"/>
            <a:ext cx="177103"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grpSp>
        <p:nvGrpSpPr>
          <p:cNvPr id="2" name="Group 16"/>
          <p:cNvGrpSpPr/>
          <p:nvPr/>
        </p:nvGrpSpPr>
        <p:grpSpPr>
          <a:xfrm>
            <a:off x="457200" y="1143000"/>
            <a:ext cx="1839047" cy="521732"/>
            <a:chOff x="762000" y="1905000"/>
            <a:chExt cx="1839047" cy="521732"/>
          </a:xfrm>
        </p:grpSpPr>
        <p:sp>
          <p:nvSpPr>
            <p:cNvPr id="146" name="TextBox 145"/>
            <p:cNvSpPr txBox="1"/>
            <p:nvPr/>
          </p:nvSpPr>
          <p:spPr>
            <a:xfrm>
              <a:off x="838200" y="2057400"/>
              <a:ext cx="1762847"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147" name="TextBox 146"/>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grpSp>
        <p:nvGrpSpPr>
          <p:cNvPr id="3" name="Group 32"/>
          <p:cNvGrpSpPr/>
          <p:nvPr/>
        </p:nvGrpSpPr>
        <p:grpSpPr>
          <a:xfrm>
            <a:off x="2474213" y="1143000"/>
            <a:ext cx="1827100" cy="521732"/>
            <a:chOff x="762000" y="1905000"/>
            <a:chExt cx="1827100" cy="521732"/>
          </a:xfrm>
        </p:grpSpPr>
        <p:sp>
          <p:nvSpPr>
            <p:cNvPr id="149" name="TextBox 148"/>
            <p:cNvSpPr txBox="1"/>
            <p:nvPr/>
          </p:nvSpPr>
          <p:spPr>
            <a:xfrm>
              <a:off x="838200" y="2057400"/>
              <a:ext cx="1750900"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150" name="TextBox 149"/>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grpSp>
        <p:nvGrpSpPr>
          <p:cNvPr id="5" name="Group 44"/>
          <p:cNvGrpSpPr/>
          <p:nvPr/>
        </p:nvGrpSpPr>
        <p:grpSpPr>
          <a:xfrm>
            <a:off x="4526771" y="1143000"/>
            <a:ext cx="1491972" cy="521732"/>
            <a:chOff x="762000" y="1905000"/>
            <a:chExt cx="1491972" cy="521732"/>
          </a:xfrm>
        </p:grpSpPr>
        <p:sp>
          <p:nvSpPr>
            <p:cNvPr id="152" name="TextBox 151"/>
            <p:cNvSpPr txBox="1"/>
            <p:nvPr/>
          </p:nvSpPr>
          <p:spPr>
            <a:xfrm>
              <a:off x="838200" y="2057400"/>
              <a:ext cx="1415772"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153" name="TextBox 152"/>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grpSp>
        <p:nvGrpSpPr>
          <p:cNvPr id="6" name="Group 44"/>
          <p:cNvGrpSpPr/>
          <p:nvPr/>
        </p:nvGrpSpPr>
        <p:grpSpPr>
          <a:xfrm>
            <a:off x="6208013" y="1143000"/>
            <a:ext cx="2095014" cy="521732"/>
            <a:chOff x="762000" y="1905000"/>
            <a:chExt cx="2095014" cy="521732"/>
          </a:xfrm>
        </p:grpSpPr>
        <p:sp>
          <p:nvSpPr>
            <p:cNvPr id="155" name="TextBox 154"/>
            <p:cNvSpPr txBox="1"/>
            <p:nvPr/>
          </p:nvSpPr>
          <p:spPr>
            <a:xfrm>
              <a:off x="838200" y="2057400"/>
              <a:ext cx="2018814"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green eggs and ham</a:t>
              </a:r>
              <a:endParaRPr lang="en-US" sz="1800" b="0" dirty="0">
                <a:solidFill>
                  <a:schemeClr val="bg1"/>
                </a:solidFill>
                <a:latin typeface="Gill Sans"/>
                <a:cs typeface="Gill Sans"/>
              </a:endParaRPr>
            </a:p>
          </p:txBody>
        </p:sp>
        <p:sp>
          <p:nvSpPr>
            <p:cNvPr id="156" name="TextBox 155"/>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4</a:t>
              </a:r>
              <a:endParaRPr lang="en-US" sz="1400" b="0" dirty="0">
                <a:solidFill>
                  <a:srgbClr val="FF0000"/>
                </a:solidFill>
                <a:latin typeface="Gill Sans"/>
                <a:cs typeface="Gill Sans"/>
              </a:endParaRPr>
            </a:p>
          </p:txBody>
        </p:sp>
      </p:grpSp>
      <p:sp>
        <p:nvSpPr>
          <p:cNvPr id="157" name="Rectangle 6"/>
          <p:cNvSpPr>
            <a:spLocks noChangeArrowheads="1"/>
          </p:cNvSpPr>
          <p:nvPr/>
        </p:nvSpPr>
        <p:spPr bwMode="auto">
          <a:xfrm>
            <a:off x="6952901"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158" name="Rectangle 7"/>
          <p:cNvSpPr>
            <a:spLocks noChangeArrowheads="1"/>
          </p:cNvSpPr>
          <p:nvPr/>
        </p:nvSpPr>
        <p:spPr bwMode="auto">
          <a:xfrm>
            <a:off x="6952901" y="3373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59" name="Rectangle 8"/>
          <p:cNvSpPr>
            <a:spLocks noChangeArrowheads="1"/>
          </p:cNvSpPr>
          <p:nvPr/>
        </p:nvSpPr>
        <p:spPr bwMode="auto">
          <a:xfrm>
            <a:off x="6952901"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60" name="Rectangle 10"/>
          <p:cNvSpPr>
            <a:spLocks noChangeArrowheads="1"/>
          </p:cNvSpPr>
          <p:nvPr/>
        </p:nvSpPr>
        <p:spPr bwMode="auto">
          <a:xfrm>
            <a:off x="6952901"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61" name="Rectangle 16"/>
          <p:cNvSpPr>
            <a:spLocks noChangeArrowheads="1"/>
          </p:cNvSpPr>
          <p:nvPr/>
        </p:nvSpPr>
        <p:spPr bwMode="auto">
          <a:xfrm>
            <a:off x="6952901"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62" name="Rectangle 18"/>
          <p:cNvSpPr>
            <a:spLocks noChangeArrowheads="1"/>
          </p:cNvSpPr>
          <p:nvPr/>
        </p:nvSpPr>
        <p:spPr bwMode="auto">
          <a:xfrm>
            <a:off x="6952901"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163" name="Rectangle 19"/>
          <p:cNvSpPr>
            <a:spLocks noChangeArrowheads="1"/>
          </p:cNvSpPr>
          <p:nvPr/>
        </p:nvSpPr>
        <p:spPr bwMode="auto">
          <a:xfrm>
            <a:off x="6952901" y="2613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4" name="Rectangle 34"/>
          <p:cNvSpPr>
            <a:spLocks noChangeArrowheads="1"/>
          </p:cNvSpPr>
          <p:nvPr/>
        </p:nvSpPr>
        <p:spPr bwMode="auto">
          <a:xfrm>
            <a:off x="6952901"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65" name="Rectangle 7"/>
          <p:cNvSpPr>
            <a:spLocks noChangeArrowheads="1"/>
          </p:cNvSpPr>
          <p:nvPr/>
        </p:nvSpPr>
        <p:spPr bwMode="auto">
          <a:xfrm>
            <a:off x="7696200"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6" name="Rectangle 34"/>
          <p:cNvSpPr>
            <a:spLocks noChangeArrowheads="1"/>
          </p:cNvSpPr>
          <p:nvPr/>
        </p:nvSpPr>
        <p:spPr bwMode="auto">
          <a:xfrm>
            <a:off x="6952901"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7" name="Rectangle 34"/>
          <p:cNvSpPr>
            <a:spLocks noChangeArrowheads="1"/>
          </p:cNvSpPr>
          <p:nvPr/>
        </p:nvSpPr>
        <p:spPr bwMode="auto">
          <a:xfrm>
            <a:off x="6960839" y="6040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cxnSp>
        <p:nvCxnSpPr>
          <p:cNvPr id="194" name="Straight Arrow Connector 236"/>
          <p:cNvCxnSpPr>
            <a:cxnSpLocks noChangeShapeType="1"/>
            <a:stCxn id="182" idx="3"/>
            <a:endCxn id="165" idx="1"/>
          </p:cNvCxnSpPr>
          <p:nvPr/>
        </p:nvCxnSpPr>
        <p:spPr bwMode="auto">
          <a:xfrm>
            <a:off x="7523163" y="3906045"/>
            <a:ext cx="173037"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27116964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Chicken and Egg?</a:t>
            </a:r>
            <a:endParaRPr lang="en-US" dirty="0"/>
          </a:p>
        </p:txBody>
      </p:sp>
      <p:sp>
        <p:nvSpPr>
          <p:cNvPr id="27" name="Rectangle 26"/>
          <p:cNvSpPr/>
          <p:nvPr/>
        </p:nvSpPr>
        <p:spPr bwMode="ltGray">
          <a:xfrm>
            <a:off x="1744536" y="1981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8" name="TextBox 27"/>
          <p:cNvSpPr txBox="1"/>
          <p:nvPr/>
        </p:nvSpPr>
        <p:spPr>
          <a:xfrm>
            <a:off x="1240872" y="19474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0" name="Rectangle 29"/>
          <p:cNvSpPr/>
          <p:nvPr/>
        </p:nvSpPr>
        <p:spPr bwMode="ltGray">
          <a:xfrm>
            <a:off x="1744536" y="2438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32" name="Rectangle 31"/>
          <p:cNvSpPr/>
          <p:nvPr/>
        </p:nvSpPr>
        <p:spPr bwMode="ltGray">
          <a:xfrm>
            <a:off x="2582736" y="1981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33" name="Rectangle 32"/>
          <p:cNvSpPr/>
          <p:nvPr/>
        </p:nvSpPr>
        <p:spPr bwMode="ltGray">
          <a:xfrm>
            <a:off x="2582736" y="24384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34" name="Rectangle 33"/>
          <p:cNvSpPr/>
          <p:nvPr/>
        </p:nvSpPr>
        <p:spPr bwMode="ltGray">
          <a:xfrm>
            <a:off x="1744536" y="2895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36" name="Rectangle 35"/>
          <p:cNvSpPr/>
          <p:nvPr/>
        </p:nvSpPr>
        <p:spPr bwMode="ltGray">
          <a:xfrm>
            <a:off x="2582736" y="2895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37" name="TextBox 36"/>
          <p:cNvSpPr txBox="1"/>
          <p:nvPr/>
        </p:nvSpPr>
        <p:spPr>
          <a:xfrm>
            <a:off x="2430336" y="1524000"/>
            <a:ext cx="740607" cy="338554"/>
          </a:xfrm>
          <a:prstGeom prst="rect">
            <a:avLst/>
          </a:prstGeom>
          <a:noFill/>
        </p:spPr>
        <p:txBody>
          <a:bodyPr wrap="none" rtlCol="0">
            <a:spAutoFit/>
          </a:bodyPr>
          <a:lstStyle/>
          <a:p>
            <a:r>
              <a:rPr lang="en-US" b="0" dirty="0" smtClean="0">
                <a:solidFill>
                  <a:schemeClr val="bg1"/>
                </a:solidFill>
                <a:latin typeface="Gill Sans"/>
                <a:cs typeface="Gill Sans"/>
              </a:rPr>
              <a:t>(value)</a:t>
            </a:r>
            <a:endParaRPr lang="en-US" b="0" dirty="0">
              <a:solidFill>
                <a:schemeClr val="bg1"/>
              </a:solidFill>
              <a:latin typeface="Gill Sans"/>
              <a:cs typeface="Gill Sans"/>
            </a:endParaRPr>
          </a:p>
        </p:txBody>
      </p:sp>
      <p:sp>
        <p:nvSpPr>
          <p:cNvPr id="38" name="TextBox 37"/>
          <p:cNvSpPr txBox="1"/>
          <p:nvPr/>
        </p:nvSpPr>
        <p:spPr>
          <a:xfrm>
            <a:off x="1363536" y="15240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39" name="Rectangle 38"/>
          <p:cNvSpPr/>
          <p:nvPr/>
        </p:nvSpPr>
        <p:spPr bwMode="ltGray">
          <a:xfrm>
            <a:off x="1744536" y="3352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41" name="Rectangle 40"/>
          <p:cNvSpPr/>
          <p:nvPr/>
        </p:nvSpPr>
        <p:spPr bwMode="ltGray">
          <a:xfrm>
            <a:off x="2582736" y="3352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42" name="Rectangle 41"/>
          <p:cNvSpPr/>
          <p:nvPr/>
        </p:nvSpPr>
        <p:spPr bwMode="ltGray">
          <a:xfrm>
            <a:off x="1744536" y="3810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4" name="Rectangle 43"/>
          <p:cNvSpPr/>
          <p:nvPr/>
        </p:nvSpPr>
        <p:spPr bwMode="ltGray">
          <a:xfrm>
            <a:off x="2582736" y="3810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45" name="Rectangle 44"/>
          <p:cNvSpPr/>
          <p:nvPr/>
        </p:nvSpPr>
        <p:spPr bwMode="ltGray">
          <a:xfrm>
            <a:off x="1744536" y="4267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7" name="Rectangle 46"/>
          <p:cNvSpPr/>
          <p:nvPr/>
        </p:nvSpPr>
        <p:spPr bwMode="ltGray">
          <a:xfrm>
            <a:off x="2582736" y="4267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48" name="TextBox 47"/>
          <p:cNvSpPr txBox="1"/>
          <p:nvPr/>
        </p:nvSpPr>
        <p:spPr>
          <a:xfrm>
            <a:off x="1240872" y="24046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49" name="TextBox 48"/>
          <p:cNvSpPr txBox="1"/>
          <p:nvPr/>
        </p:nvSpPr>
        <p:spPr>
          <a:xfrm>
            <a:off x="1240872"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0" name="TextBox 49"/>
          <p:cNvSpPr txBox="1"/>
          <p:nvPr/>
        </p:nvSpPr>
        <p:spPr>
          <a:xfrm>
            <a:off x="1240872" y="3319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TextBox 50"/>
          <p:cNvSpPr txBox="1"/>
          <p:nvPr/>
        </p:nvSpPr>
        <p:spPr>
          <a:xfrm>
            <a:off x="1240872" y="3776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2" name="TextBox 51"/>
          <p:cNvSpPr txBox="1"/>
          <p:nvPr/>
        </p:nvSpPr>
        <p:spPr>
          <a:xfrm>
            <a:off x="1240872" y="42334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cxnSp>
        <p:nvCxnSpPr>
          <p:cNvPr id="55" name="Straight Arrow Connector 54"/>
          <p:cNvCxnSpPr/>
          <p:nvPr/>
        </p:nvCxnSpPr>
        <p:spPr bwMode="auto">
          <a:xfrm rot="5400000">
            <a:off x="1744536" y="3623846"/>
            <a:ext cx="3810000" cy="1588"/>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sp>
        <p:nvSpPr>
          <p:cNvPr id="56" name="TextBox 55"/>
          <p:cNvSpPr txBox="1"/>
          <p:nvPr/>
        </p:nvSpPr>
        <p:spPr>
          <a:xfrm>
            <a:off x="2839007" y="5605046"/>
            <a:ext cx="1580593" cy="369332"/>
          </a:xfrm>
          <a:prstGeom prst="rect">
            <a:avLst/>
          </a:prstGeom>
          <a:noFill/>
        </p:spPr>
        <p:txBody>
          <a:bodyPr wrap="none" rtlCol="0">
            <a:spAutoFit/>
          </a:bodyPr>
          <a:lstStyle/>
          <a:p>
            <a:r>
              <a:rPr lang="en-US" sz="1800" b="0" dirty="0" smtClean="0">
                <a:solidFill>
                  <a:schemeClr val="bg1"/>
                </a:solidFill>
                <a:latin typeface="Gill Sans"/>
                <a:cs typeface="Gill Sans"/>
              </a:rPr>
              <a:t>Write </a:t>
            </a:r>
            <a:r>
              <a:rPr lang="en-US" sz="1800" b="0" dirty="0" smtClean="0">
                <a:solidFill>
                  <a:schemeClr val="bg1"/>
                </a:solidFill>
                <a:latin typeface="Gill Sans"/>
                <a:cs typeface="Gill Sans"/>
              </a:rPr>
              <a:t>postings</a:t>
            </a:r>
            <a:endParaRPr lang="en-US" sz="1800" b="0" dirty="0">
              <a:solidFill>
                <a:schemeClr val="bg1"/>
              </a:solidFill>
              <a:latin typeface="Gill Sans"/>
              <a:cs typeface="Gill Sans"/>
            </a:endParaRPr>
          </a:p>
        </p:txBody>
      </p:sp>
      <p:sp>
        <p:nvSpPr>
          <p:cNvPr id="58" name="TextBox 57"/>
          <p:cNvSpPr txBox="1"/>
          <p:nvPr/>
        </p:nvSpPr>
        <p:spPr>
          <a:xfrm>
            <a:off x="4572001" y="2667000"/>
            <a:ext cx="3276599" cy="646331"/>
          </a:xfrm>
          <a:prstGeom prst="rect">
            <a:avLst/>
          </a:prstGeom>
          <a:noFill/>
        </p:spPr>
        <p:txBody>
          <a:bodyPr wrap="square" rtlCol="0">
            <a:spAutoFit/>
          </a:bodyPr>
          <a:lstStyle/>
          <a:p>
            <a:r>
              <a:rPr lang="en-US" sz="1800" b="0" dirty="0" smtClean="0">
                <a:solidFill>
                  <a:schemeClr val="bg1"/>
                </a:solidFill>
                <a:latin typeface="Gill Sans"/>
                <a:cs typeface="Gill Sans"/>
              </a:rPr>
              <a:t>We’d like to store the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 at the front of the postings list</a:t>
            </a:r>
            <a:endParaRPr lang="en-US" sz="1800" b="0" dirty="0">
              <a:solidFill>
                <a:schemeClr val="bg1"/>
              </a:solidFill>
              <a:latin typeface="Gill Sans"/>
              <a:cs typeface="Gill Sans"/>
            </a:endParaRPr>
          </a:p>
        </p:txBody>
      </p:sp>
      <p:sp>
        <p:nvSpPr>
          <p:cNvPr id="59" name="TextBox 58"/>
          <p:cNvSpPr txBox="1"/>
          <p:nvPr/>
        </p:nvSpPr>
        <p:spPr>
          <a:xfrm>
            <a:off x="4572000" y="3453825"/>
            <a:ext cx="3581400" cy="646331"/>
          </a:xfrm>
          <a:prstGeom prst="rect">
            <a:avLst/>
          </a:prstGeom>
          <a:noFill/>
        </p:spPr>
        <p:txBody>
          <a:bodyPr wrap="square" rtlCol="0">
            <a:spAutoFit/>
          </a:bodyPr>
          <a:lstStyle/>
          <a:p>
            <a:r>
              <a:rPr lang="en-US" sz="1800" b="0" dirty="0" smtClean="0">
                <a:solidFill>
                  <a:schemeClr val="bg1"/>
                </a:solidFill>
                <a:latin typeface="Gill Sans"/>
                <a:cs typeface="Gill Sans"/>
              </a:rPr>
              <a:t>But we don’t know the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 until we’ve seen all postings!</a:t>
            </a:r>
            <a:endParaRPr lang="en-US" sz="1800" b="0" dirty="0">
              <a:solidFill>
                <a:schemeClr val="bg1"/>
              </a:solidFill>
              <a:latin typeface="Gill Sans"/>
              <a:cs typeface="Gill Sans"/>
            </a:endParaRPr>
          </a:p>
        </p:txBody>
      </p:sp>
      <p:sp>
        <p:nvSpPr>
          <p:cNvPr id="60" name="TextBox 59"/>
          <p:cNvSpPr txBox="1"/>
          <p:nvPr/>
        </p:nvSpPr>
        <p:spPr>
          <a:xfrm>
            <a:off x="2201736" y="4572000"/>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31" name="TextBox 30"/>
          <p:cNvSpPr txBox="1"/>
          <p:nvPr/>
        </p:nvSpPr>
        <p:spPr>
          <a:xfrm>
            <a:off x="6400800" y="6248400"/>
            <a:ext cx="2589020" cy="461665"/>
          </a:xfrm>
          <a:prstGeom prst="rect">
            <a:avLst/>
          </a:prstGeom>
          <a:noFill/>
        </p:spPr>
        <p:txBody>
          <a:bodyPr wrap="none" rtlCol="0">
            <a:spAutoFit/>
          </a:bodyPr>
          <a:lstStyle/>
          <a:p>
            <a:r>
              <a:rPr lang="en-US" sz="2400" dirty="0" smtClean="0">
                <a:solidFill>
                  <a:srgbClr val="FF0000"/>
                </a:solidFill>
                <a:latin typeface="Gill Sans"/>
                <a:cs typeface="Gill Sans"/>
              </a:rPr>
              <a:t>Sound familiar?</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35541882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P spid="59" grpId="0"/>
      <p:bldP spid="3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a:t>
            </a:r>
            <a:r>
              <a:rPr lang="en-US" i="1" dirty="0" err="1" smtClean="0"/>
              <a:t>df</a:t>
            </a:r>
            <a:endParaRPr lang="en-US" i="1" dirty="0"/>
          </a:p>
        </p:txBody>
      </p:sp>
      <p:sp>
        <p:nvSpPr>
          <p:cNvPr id="3" name="Content Placeholder 2"/>
          <p:cNvSpPr>
            <a:spLocks noGrp="1"/>
          </p:cNvSpPr>
          <p:nvPr>
            <p:ph idx="1"/>
          </p:nvPr>
        </p:nvSpPr>
        <p:spPr/>
        <p:txBody>
          <a:bodyPr/>
          <a:lstStyle/>
          <a:p>
            <a:r>
              <a:rPr lang="en-US" dirty="0" smtClean="0"/>
              <a:t>In the </a:t>
            </a:r>
            <a:r>
              <a:rPr lang="en-US" dirty="0" err="1" smtClean="0"/>
              <a:t>mapper</a:t>
            </a:r>
            <a:r>
              <a:rPr lang="en-US" dirty="0" smtClean="0"/>
              <a:t>:</a:t>
            </a:r>
          </a:p>
          <a:p>
            <a:pPr lvl="1"/>
            <a:r>
              <a:rPr lang="en-US" dirty="0" smtClean="0"/>
              <a:t>Emit “special” key-value pairs to keep track of </a:t>
            </a:r>
            <a:r>
              <a:rPr lang="en-US" i="1" dirty="0" err="1" smtClean="0"/>
              <a:t>df</a:t>
            </a:r>
            <a:endParaRPr lang="en-US" i="1" dirty="0" smtClean="0"/>
          </a:p>
          <a:p>
            <a:r>
              <a:rPr lang="en-US" dirty="0" smtClean="0"/>
              <a:t>In the reducer:</a:t>
            </a:r>
          </a:p>
          <a:p>
            <a:pPr lvl="1"/>
            <a:r>
              <a:rPr lang="en-US" dirty="0" smtClean="0"/>
              <a:t>Make sure “special” key-value pairs come first: process them to determine </a:t>
            </a:r>
            <a:r>
              <a:rPr lang="en-US" i="1" dirty="0" err="1" smtClean="0"/>
              <a:t>df</a:t>
            </a:r>
            <a:endParaRPr lang="en-US" i="1" dirty="0" smtClean="0"/>
          </a:p>
          <a:p>
            <a:r>
              <a:rPr lang="en-US" dirty="0" smtClean="0"/>
              <a:t>Remember: proper partitioning!</a:t>
            </a:r>
            <a:endParaRPr lang="en-US" dirty="0"/>
          </a:p>
        </p:txBody>
      </p:sp>
    </p:spTree>
    <p:extLst>
      <p:ext uri="{BB962C8B-B14F-4D97-AF65-F5344CB8AC3E}">
        <p14:creationId xmlns:p14="http://schemas.microsoft.com/office/powerpoint/2010/main" val="37263615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inder-block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8008" y="0"/>
            <a:ext cx="14244608" cy="6858000"/>
          </a:xfrm>
          <a:prstGeom prst="rect">
            <a:avLst/>
          </a:prstGeom>
        </p:spPr>
      </p:pic>
      <p:sp>
        <p:nvSpPr>
          <p:cNvPr id="4" name="Title 3"/>
          <p:cNvSpPr>
            <a:spLocks noGrp="1"/>
          </p:cNvSpPr>
          <p:nvPr>
            <p:ph type="title"/>
          </p:nvPr>
        </p:nvSpPr>
        <p:spPr/>
        <p:txBody>
          <a:bodyPr/>
          <a:lstStyle/>
          <a:p>
            <a:r>
              <a:rPr lang="en-US" sz="3200" dirty="0" smtClean="0">
                <a:solidFill>
                  <a:schemeClr val="tx1"/>
                </a:solidFill>
                <a:latin typeface="Gill Sans"/>
              </a:rPr>
              <a:t>MapReduce algorithms </a:t>
            </a:r>
            <a:br>
              <a:rPr lang="en-US" sz="3200" dirty="0" smtClean="0">
                <a:solidFill>
                  <a:schemeClr val="tx1"/>
                </a:solidFill>
                <a:latin typeface="Gill Sans"/>
              </a:rPr>
            </a:br>
            <a:r>
              <a:rPr lang="en-US" sz="3200" dirty="0" smtClean="0">
                <a:solidFill>
                  <a:schemeClr val="tx1"/>
                </a:solidFill>
                <a:latin typeface="Gill Sans"/>
              </a:rPr>
              <a:t>for processing relational data</a:t>
            </a:r>
            <a:endParaRPr lang="en-US" sz="3200" dirty="0">
              <a:solidFill>
                <a:schemeClr val="tx1"/>
              </a:solidFill>
              <a:latin typeface="Gill Sans"/>
            </a:endParaRPr>
          </a:p>
        </p:txBody>
      </p:sp>
      <p:sp>
        <p:nvSpPr>
          <p:cNvPr id="5" name="TextBox 4"/>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err="1" smtClean="0">
                <a:solidFill>
                  <a:srgbClr val="FFFFFF"/>
                </a:solidFill>
              </a:rPr>
              <a:t>www.flickr.com</a:t>
            </a:r>
            <a:r>
              <a:rPr lang="en-US" sz="1000" b="0" dirty="0">
                <a:solidFill>
                  <a:srgbClr val="FFFFFF"/>
                </a:solidFill>
              </a:rPr>
              <a:t>/photos/</a:t>
            </a:r>
            <a:r>
              <a:rPr lang="en-US" sz="1000" b="0" dirty="0" err="1">
                <a:solidFill>
                  <a:srgbClr val="FFFFFF"/>
                </a:solidFill>
              </a:rPr>
              <a:t>stikatphotography</a:t>
            </a:r>
            <a:r>
              <a:rPr lang="en-US" sz="1000" b="0" dirty="0">
                <a:solidFill>
                  <a:srgbClr val="FFFFFF"/>
                </a:solidFill>
              </a:rPr>
              <a:t>/1590190676/</a:t>
            </a:r>
          </a:p>
        </p:txBody>
      </p:sp>
    </p:spTree>
    <p:extLst>
      <p:ext uri="{BB962C8B-B14F-4D97-AF65-F5344CB8AC3E}">
        <p14:creationId xmlns:p14="http://schemas.microsoft.com/office/powerpoint/2010/main" val="138029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the </a:t>
            </a:r>
            <a:r>
              <a:rPr lang="en-US" i="1" dirty="0" err="1" smtClean="0"/>
              <a:t>df</a:t>
            </a:r>
            <a:r>
              <a:rPr lang="en-US" dirty="0" smtClean="0"/>
              <a:t>: Modified </a:t>
            </a:r>
            <a:r>
              <a:rPr lang="en-US" dirty="0" err="1" smtClean="0"/>
              <a:t>Mapper</a:t>
            </a:r>
            <a:endParaRPr lang="en-US" dirty="0"/>
          </a:p>
        </p:txBody>
      </p:sp>
      <p:grpSp>
        <p:nvGrpSpPr>
          <p:cNvPr id="2" name="Group 16"/>
          <p:cNvGrpSpPr/>
          <p:nvPr/>
        </p:nvGrpSpPr>
        <p:grpSpPr>
          <a:xfrm>
            <a:off x="762000" y="1219200"/>
            <a:ext cx="2014401" cy="628710"/>
            <a:chOff x="762000" y="1828800"/>
            <a:chExt cx="2014401" cy="628710"/>
          </a:xfrm>
        </p:grpSpPr>
        <p:sp>
          <p:nvSpPr>
            <p:cNvPr id="15" name="TextBox 14"/>
            <p:cNvSpPr txBox="1"/>
            <p:nvPr/>
          </p:nvSpPr>
          <p:spPr>
            <a:xfrm>
              <a:off x="838200" y="2057400"/>
              <a:ext cx="1938201" cy="400110"/>
            </a:xfrm>
            <a:prstGeom prst="rect">
              <a:avLst/>
            </a:prstGeom>
            <a:noFill/>
          </p:spPr>
          <p:txBody>
            <a:bodyPr wrap="none" rtlCol="0">
              <a:spAutoFit/>
            </a:bodyPr>
            <a:lstStyle/>
            <a:p>
              <a:r>
                <a:rPr lang="en-US" sz="2000" b="0" dirty="0" smtClean="0">
                  <a:solidFill>
                    <a:schemeClr val="bg1"/>
                  </a:solidFill>
                  <a:latin typeface="Gill Sans"/>
                  <a:cs typeface="Gill Sans"/>
                </a:rPr>
                <a:t>one fish, two fish</a:t>
              </a:r>
              <a:endParaRPr lang="en-US" sz="2000" b="0" dirty="0">
                <a:solidFill>
                  <a:schemeClr val="bg1"/>
                </a:solidFill>
                <a:latin typeface="Gill Sans"/>
                <a:cs typeface="Gill Sans"/>
              </a:endParaRPr>
            </a:p>
          </p:txBody>
        </p:sp>
        <p:sp>
          <p:nvSpPr>
            <p:cNvPr id="16" name="TextBox 15"/>
            <p:cNvSpPr txBox="1"/>
            <p:nvPr/>
          </p:nvSpPr>
          <p:spPr>
            <a:xfrm>
              <a:off x="762000" y="1828800"/>
              <a:ext cx="701234" cy="338554"/>
            </a:xfrm>
            <a:prstGeom prst="rect">
              <a:avLst/>
            </a:prstGeom>
            <a:noFill/>
          </p:spPr>
          <p:txBody>
            <a:bodyPr wrap="none" rtlCol="0">
              <a:spAutoFit/>
            </a:bodyPr>
            <a:lstStyle/>
            <a:p>
              <a:r>
                <a:rPr lang="en-US" b="0" dirty="0" smtClean="0">
                  <a:solidFill>
                    <a:srgbClr val="FF0000"/>
                  </a:solidFill>
                  <a:latin typeface="Gill Sans"/>
                  <a:cs typeface="Gill Sans"/>
                </a:rPr>
                <a:t>Doc 1</a:t>
              </a:r>
              <a:endParaRPr lang="en-US" b="0" dirty="0">
                <a:solidFill>
                  <a:srgbClr val="FF0000"/>
                </a:solidFill>
                <a:latin typeface="Gill Sans"/>
                <a:cs typeface="Gill Sans"/>
              </a:endParaRPr>
            </a:p>
          </p:txBody>
        </p:sp>
      </p:grpSp>
      <p:sp>
        <p:nvSpPr>
          <p:cNvPr id="20" name="Rectangle 19"/>
          <p:cNvSpPr/>
          <p:nvPr/>
        </p:nvSpPr>
        <p:spPr bwMode="ltGray">
          <a:xfrm>
            <a:off x="1143000" y="2590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1" name="TextBox 20"/>
          <p:cNvSpPr txBox="1"/>
          <p:nvPr/>
        </p:nvSpPr>
        <p:spPr>
          <a:xfrm>
            <a:off x="639336" y="2557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22" name="Rectangle 21"/>
          <p:cNvSpPr/>
          <p:nvPr/>
        </p:nvSpPr>
        <p:spPr bwMode="ltGray">
          <a:xfrm>
            <a:off x="1981200" y="2590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23" name="TextBox 22"/>
          <p:cNvSpPr txBox="1"/>
          <p:nvPr/>
        </p:nvSpPr>
        <p:spPr>
          <a:xfrm>
            <a:off x="1828800" y="2133600"/>
            <a:ext cx="740607" cy="338554"/>
          </a:xfrm>
          <a:prstGeom prst="rect">
            <a:avLst/>
          </a:prstGeom>
          <a:noFill/>
        </p:spPr>
        <p:txBody>
          <a:bodyPr wrap="none" rtlCol="0">
            <a:spAutoFit/>
          </a:bodyPr>
          <a:lstStyle/>
          <a:p>
            <a:r>
              <a:rPr lang="en-US" b="0" dirty="0" smtClean="0">
                <a:solidFill>
                  <a:schemeClr val="bg1"/>
                </a:solidFill>
                <a:latin typeface="Gill Sans"/>
                <a:cs typeface="Gill Sans"/>
              </a:rPr>
              <a:t>(value)</a:t>
            </a:r>
            <a:endParaRPr lang="en-US" b="0" dirty="0">
              <a:solidFill>
                <a:schemeClr val="bg1"/>
              </a:solidFill>
              <a:latin typeface="Gill Sans"/>
              <a:cs typeface="Gill Sans"/>
            </a:endParaRPr>
          </a:p>
        </p:txBody>
      </p:sp>
      <p:sp>
        <p:nvSpPr>
          <p:cNvPr id="24" name="TextBox 23"/>
          <p:cNvSpPr txBox="1"/>
          <p:nvPr/>
        </p:nvSpPr>
        <p:spPr>
          <a:xfrm>
            <a:off x="762000" y="21336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25" name="Rectangle 24"/>
          <p:cNvSpPr/>
          <p:nvPr/>
        </p:nvSpPr>
        <p:spPr bwMode="ltGray">
          <a:xfrm>
            <a:off x="1143000" y="3048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6" name="TextBox 25"/>
          <p:cNvSpPr txBox="1"/>
          <p:nvPr/>
        </p:nvSpPr>
        <p:spPr>
          <a:xfrm>
            <a:off x="639336" y="30142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27" name="Rectangle 26"/>
          <p:cNvSpPr/>
          <p:nvPr/>
        </p:nvSpPr>
        <p:spPr bwMode="ltGray">
          <a:xfrm>
            <a:off x="1981200" y="3048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28" name="Rectangle 27"/>
          <p:cNvSpPr/>
          <p:nvPr/>
        </p:nvSpPr>
        <p:spPr bwMode="ltGray">
          <a:xfrm>
            <a:off x="1143000" y="3505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TextBox 28"/>
          <p:cNvSpPr txBox="1"/>
          <p:nvPr/>
        </p:nvSpPr>
        <p:spPr>
          <a:xfrm>
            <a:off x="639336" y="34714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30" name="Rectangle 29"/>
          <p:cNvSpPr/>
          <p:nvPr/>
        </p:nvSpPr>
        <p:spPr bwMode="ltGray">
          <a:xfrm>
            <a:off x="1981200" y="3505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31" name="Rectangle 30"/>
          <p:cNvSpPr/>
          <p:nvPr/>
        </p:nvSpPr>
        <p:spPr bwMode="ltGray">
          <a:xfrm>
            <a:off x="1143000" y="4191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sym typeface="Wingdings"/>
              </a:rPr>
              <a:t></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2" name="TextBox 31"/>
          <p:cNvSpPr txBox="1"/>
          <p:nvPr/>
        </p:nvSpPr>
        <p:spPr>
          <a:xfrm>
            <a:off x="639336" y="4157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3" name="Rectangle 32"/>
          <p:cNvSpPr/>
          <p:nvPr/>
        </p:nvSpPr>
        <p:spPr bwMode="ltGray">
          <a:xfrm>
            <a:off x="1981200" y="41910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34" name="Rectangle 33"/>
          <p:cNvSpPr/>
          <p:nvPr/>
        </p:nvSpPr>
        <p:spPr bwMode="ltGray">
          <a:xfrm>
            <a:off x="1143000" y="4648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0" dirty="0" smtClean="0">
                <a:solidFill>
                  <a:schemeClr val="bg1"/>
                </a:solidFill>
                <a:latin typeface="Gill Sans"/>
                <a:cs typeface="Gill Sans"/>
                <a:sym typeface="Wingdings"/>
              </a:rPr>
              <a:t></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5" name="TextBox 34"/>
          <p:cNvSpPr txBox="1"/>
          <p:nvPr/>
        </p:nvSpPr>
        <p:spPr>
          <a:xfrm>
            <a:off x="639336" y="4614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36" name="Rectangle 35"/>
          <p:cNvSpPr/>
          <p:nvPr/>
        </p:nvSpPr>
        <p:spPr bwMode="ltGray">
          <a:xfrm>
            <a:off x="1981200" y="46482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37" name="Rectangle 36"/>
          <p:cNvSpPr/>
          <p:nvPr/>
        </p:nvSpPr>
        <p:spPr bwMode="ltGray">
          <a:xfrm>
            <a:off x="1143000" y="5105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0" dirty="0" smtClean="0">
                <a:solidFill>
                  <a:schemeClr val="bg1"/>
                </a:solidFill>
                <a:latin typeface="Gill Sans"/>
                <a:cs typeface="Gill Sans"/>
                <a:sym typeface="Wingdings"/>
              </a:rPr>
              <a:t></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8" name="TextBox 37"/>
          <p:cNvSpPr txBox="1"/>
          <p:nvPr/>
        </p:nvSpPr>
        <p:spPr>
          <a:xfrm>
            <a:off x="639336" y="5071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39" name="Rectangle 38"/>
          <p:cNvSpPr/>
          <p:nvPr/>
        </p:nvSpPr>
        <p:spPr bwMode="ltGray">
          <a:xfrm>
            <a:off x="1981200" y="51054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75" name="TextBox 74"/>
          <p:cNvSpPr txBox="1"/>
          <p:nvPr/>
        </p:nvSpPr>
        <p:spPr>
          <a:xfrm>
            <a:off x="3200400" y="1414046"/>
            <a:ext cx="4953000" cy="369332"/>
          </a:xfrm>
          <a:prstGeom prst="rect">
            <a:avLst/>
          </a:prstGeom>
          <a:noFill/>
        </p:spPr>
        <p:txBody>
          <a:bodyPr wrap="square" rtlCol="0">
            <a:spAutoFit/>
          </a:bodyPr>
          <a:lstStyle/>
          <a:p>
            <a:r>
              <a:rPr lang="en-US" sz="1800" b="0" dirty="0" smtClean="0">
                <a:solidFill>
                  <a:schemeClr val="bg1"/>
                </a:solidFill>
                <a:latin typeface="Gill Sans"/>
                <a:cs typeface="Gill Sans"/>
              </a:rPr>
              <a:t>Input document…</a:t>
            </a:r>
            <a:endParaRPr lang="en-US" sz="1800" b="0" i="1" dirty="0">
              <a:solidFill>
                <a:schemeClr val="bg1"/>
              </a:solidFill>
              <a:latin typeface="Gill Sans"/>
              <a:cs typeface="Gill Sans"/>
            </a:endParaRPr>
          </a:p>
        </p:txBody>
      </p:sp>
      <p:sp>
        <p:nvSpPr>
          <p:cNvPr id="76" name="TextBox 75"/>
          <p:cNvSpPr txBox="1"/>
          <p:nvPr/>
        </p:nvSpPr>
        <p:spPr>
          <a:xfrm>
            <a:off x="3200400" y="2557046"/>
            <a:ext cx="4953000" cy="369332"/>
          </a:xfrm>
          <a:prstGeom prst="rect">
            <a:avLst/>
          </a:prstGeom>
          <a:noFill/>
        </p:spPr>
        <p:txBody>
          <a:bodyPr wrap="square" rtlCol="0">
            <a:spAutoFit/>
          </a:bodyPr>
          <a:lstStyle/>
          <a:p>
            <a:r>
              <a:rPr lang="en-US" sz="1800" b="0" dirty="0" smtClean="0">
                <a:solidFill>
                  <a:schemeClr val="bg1"/>
                </a:solidFill>
                <a:latin typeface="Gill Sans"/>
                <a:cs typeface="Gill Sans"/>
              </a:rPr>
              <a:t>Emit normal key-value pairs…</a:t>
            </a:r>
            <a:endParaRPr lang="en-US" sz="1800" b="0" i="1" dirty="0">
              <a:solidFill>
                <a:schemeClr val="bg1"/>
              </a:solidFill>
              <a:latin typeface="Gill Sans"/>
              <a:cs typeface="Gill Sans"/>
            </a:endParaRPr>
          </a:p>
        </p:txBody>
      </p:sp>
      <p:sp>
        <p:nvSpPr>
          <p:cNvPr id="77" name="TextBox 76"/>
          <p:cNvSpPr txBox="1"/>
          <p:nvPr/>
        </p:nvSpPr>
        <p:spPr>
          <a:xfrm>
            <a:off x="3200400" y="4157246"/>
            <a:ext cx="5257800" cy="369332"/>
          </a:xfrm>
          <a:prstGeom prst="rect">
            <a:avLst/>
          </a:prstGeom>
          <a:noFill/>
        </p:spPr>
        <p:txBody>
          <a:bodyPr wrap="square" rtlCol="0">
            <a:spAutoFit/>
          </a:bodyPr>
          <a:lstStyle/>
          <a:p>
            <a:r>
              <a:rPr lang="en-US" sz="1800" b="0" dirty="0" smtClean="0">
                <a:solidFill>
                  <a:schemeClr val="bg1"/>
                </a:solidFill>
                <a:latin typeface="Gill Sans"/>
                <a:cs typeface="Gill Sans"/>
              </a:rPr>
              <a:t>Emit “special” key-value pairs to keep track of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a:t>
            </a:r>
            <a:endParaRPr lang="en-US" sz="1800" b="0" i="1" dirty="0">
              <a:solidFill>
                <a:schemeClr val="bg1"/>
              </a:solidFill>
              <a:latin typeface="Gill Sans"/>
              <a:cs typeface="Gill Sans"/>
            </a:endParaRPr>
          </a:p>
        </p:txBody>
      </p:sp>
    </p:spTree>
    <p:extLst>
      <p:ext uri="{BB962C8B-B14F-4D97-AF65-F5344CB8AC3E}">
        <p14:creationId xmlns:p14="http://schemas.microsoft.com/office/powerpoint/2010/main" val="33764121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23" grpId="0"/>
      <p:bldP spid="24" grpId="0"/>
      <p:bldP spid="25" grpId="0" animBg="1"/>
      <p:bldP spid="26" grpId="0"/>
      <p:bldP spid="27" grpId="0" animBg="1"/>
      <p:bldP spid="28" grpId="0" animBg="1"/>
      <p:bldP spid="29" grpId="0"/>
      <p:bldP spid="30" grpId="0" animBg="1"/>
      <p:bldP spid="31" grpId="0" animBg="1"/>
      <p:bldP spid="32" grpId="0"/>
      <p:bldP spid="33" grpId="0" animBg="1"/>
      <p:bldP spid="34" grpId="0" animBg="1"/>
      <p:bldP spid="35" grpId="0"/>
      <p:bldP spid="36" grpId="0" animBg="1"/>
      <p:bldP spid="37" grpId="0" animBg="1"/>
      <p:bldP spid="38" grpId="0"/>
      <p:bldP spid="39" grpId="0" animBg="1"/>
      <p:bldP spid="76" grpId="0"/>
      <p:bldP spid="7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the </a:t>
            </a:r>
            <a:r>
              <a:rPr lang="en-US" i="1" dirty="0" err="1" smtClean="0"/>
              <a:t>df</a:t>
            </a:r>
            <a:r>
              <a:rPr lang="en-US" dirty="0" smtClean="0"/>
              <a:t>: Modified Reducer</a:t>
            </a:r>
            <a:endParaRPr lang="en-US" dirty="0"/>
          </a:p>
        </p:txBody>
      </p:sp>
      <p:sp>
        <p:nvSpPr>
          <p:cNvPr id="40" name="Rectangle 39"/>
          <p:cNvSpPr/>
          <p:nvPr/>
        </p:nvSpPr>
        <p:spPr bwMode="ltGray">
          <a:xfrm>
            <a:off x="1143000" y="27094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TextBox 40"/>
          <p:cNvSpPr txBox="1"/>
          <p:nvPr/>
        </p:nvSpPr>
        <p:spPr>
          <a:xfrm>
            <a:off x="639336" y="26756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42" name="Rectangle 41"/>
          <p:cNvSpPr/>
          <p:nvPr/>
        </p:nvSpPr>
        <p:spPr bwMode="ltGray">
          <a:xfrm>
            <a:off x="1143000" y="31666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43" name="Rectangle 42"/>
          <p:cNvSpPr/>
          <p:nvPr/>
        </p:nvSpPr>
        <p:spPr bwMode="ltGray">
          <a:xfrm>
            <a:off x="1981200" y="27094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44" name="Rectangle 43"/>
          <p:cNvSpPr/>
          <p:nvPr/>
        </p:nvSpPr>
        <p:spPr bwMode="ltGray">
          <a:xfrm>
            <a:off x="1981200" y="31666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45" name="Rectangle 44"/>
          <p:cNvSpPr/>
          <p:nvPr/>
        </p:nvSpPr>
        <p:spPr bwMode="ltGray">
          <a:xfrm>
            <a:off x="1143000" y="36238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46" name="Rectangle 45"/>
          <p:cNvSpPr/>
          <p:nvPr/>
        </p:nvSpPr>
        <p:spPr bwMode="ltGray">
          <a:xfrm>
            <a:off x="1981200" y="36238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47" name="TextBox 46"/>
          <p:cNvSpPr txBox="1"/>
          <p:nvPr/>
        </p:nvSpPr>
        <p:spPr>
          <a:xfrm>
            <a:off x="1828800" y="1295400"/>
            <a:ext cx="740607" cy="338554"/>
          </a:xfrm>
          <a:prstGeom prst="rect">
            <a:avLst/>
          </a:prstGeom>
          <a:noFill/>
        </p:spPr>
        <p:txBody>
          <a:bodyPr wrap="none" rtlCol="0">
            <a:spAutoFit/>
          </a:bodyPr>
          <a:lstStyle/>
          <a:p>
            <a:r>
              <a:rPr lang="en-US" b="0" dirty="0" smtClean="0">
                <a:solidFill>
                  <a:schemeClr val="bg1"/>
                </a:solidFill>
                <a:latin typeface="Gill Sans"/>
                <a:cs typeface="Gill Sans"/>
              </a:rPr>
              <a:t>(value)</a:t>
            </a:r>
            <a:endParaRPr lang="en-US" b="0" dirty="0">
              <a:solidFill>
                <a:schemeClr val="bg1"/>
              </a:solidFill>
              <a:latin typeface="Gill Sans"/>
              <a:cs typeface="Gill Sans"/>
            </a:endParaRPr>
          </a:p>
        </p:txBody>
      </p:sp>
      <p:sp>
        <p:nvSpPr>
          <p:cNvPr id="48" name="TextBox 47"/>
          <p:cNvSpPr txBox="1"/>
          <p:nvPr/>
        </p:nvSpPr>
        <p:spPr>
          <a:xfrm>
            <a:off x="762000" y="12954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49" name="Rectangle 48"/>
          <p:cNvSpPr/>
          <p:nvPr/>
        </p:nvSpPr>
        <p:spPr bwMode="ltGray">
          <a:xfrm>
            <a:off x="1143000" y="40810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50" name="Rectangle 49"/>
          <p:cNvSpPr/>
          <p:nvPr/>
        </p:nvSpPr>
        <p:spPr bwMode="ltGray">
          <a:xfrm>
            <a:off x="1981200" y="40810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51" name="Rectangle 50"/>
          <p:cNvSpPr/>
          <p:nvPr/>
        </p:nvSpPr>
        <p:spPr bwMode="ltGray">
          <a:xfrm>
            <a:off x="1143000" y="45382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52" name="Rectangle 51"/>
          <p:cNvSpPr/>
          <p:nvPr/>
        </p:nvSpPr>
        <p:spPr bwMode="ltGray">
          <a:xfrm>
            <a:off x="1981200" y="45382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53" name="Rectangle 52"/>
          <p:cNvSpPr/>
          <p:nvPr/>
        </p:nvSpPr>
        <p:spPr bwMode="ltGray">
          <a:xfrm>
            <a:off x="1143000" y="49954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54" name="Rectangle 53"/>
          <p:cNvSpPr/>
          <p:nvPr/>
        </p:nvSpPr>
        <p:spPr bwMode="ltGray">
          <a:xfrm>
            <a:off x="1981200" y="49954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55" name="TextBox 54"/>
          <p:cNvSpPr txBox="1"/>
          <p:nvPr/>
        </p:nvSpPr>
        <p:spPr>
          <a:xfrm>
            <a:off x="639336" y="31328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6" name="TextBox 55"/>
          <p:cNvSpPr txBox="1"/>
          <p:nvPr/>
        </p:nvSpPr>
        <p:spPr>
          <a:xfrm>
            <a:off x="639336" y="35900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7" name="TextBox 56"/>
          <p:cNvSpPr txBox="1"/>
          <p:nvPr/>
        </p:nvSpPr>
        <p:spPr>
          <a:xfrm>
            <a:off x="639336" y="40472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8" name="TextBox 57"/>
          <p:cNvSpPr txBox="1"/>
          <p:nvPr/>
        </p:nvSpPr>
        <p:spPr>
          <a:xfrm>
            <a:off x="639336" y="45044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9" name="TextBox 58"/>
          <p:cNvSpPr txBox="1"/>
          <p:nvPr/>
        </p:nvSpPr>
        <p:spPr>
          <a:xfrm>
            <a:off x="639336" y="49616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cxnSp>
        <p:nvCxnSpPr>
          <p:cNvPr id="60" name="Straight Arrow Connector 59"/>
          <p:cNvCxnSpPr/>
          <p:nvPr/>
        </p:nvCxnSpPr>
        <p:spPr bwMode="auto">
          <a:xfrm rot="5400000">
            <a:off x="2225883" y="4140369"/>
            <a:ext cx="2862640" cy="794"/>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sp>
        <p:nvSpPr>
          <p:cNvPr id="61" name="TextBox 60"/>
          <p:cNvSpPr txBox="1"/>
          <p:nvPr/>
        </p:nvSpPr>
        <p:spPr>
          <a:xfrm>
            <a:off x="3886200" y="5224046"/>
            <a:ext cx="3124200" cy="369332"/>
          </a:xfrm>
          <a:prstGeom prst="rect">
            <a:avLst/>
          </a:prstGeom>
          <a:noFill/>
        </p:spPr>
        <p:txBody>
          <a:bodyPr wrap="square" rtlCol="0">
            <a:spAutoFit/>
          </a:bodyPr>
          <a:lstStyle/>
          <a:p>
            <a:r>
              <a:rPr lang="en-US" sz="1800" b="0" dirty="0" smtClean="0">
                <a:solidFill>
                  <a:schemeClr val="bg1"/>
                </a:solidFill>
                <a:latin typeface="Gill Sans"/>
                <a:cs typeface="Gill Sans"/>
              </a:rPr>
              <a:t>Write </a:t>
            </a:r>
            <a:r>
              <a:rPr lang="en-US" sz="1800" b="0" dirty="0" smtClean="0">
                <a:solidFill>
                  <a:schemeClr val="bg1"/>
                </a:solidFill>
                <a:latin typeface="Gill Sans"/>
                <a:cs typeface="Gill Sans"/>
              </a:rPr>
              <a:t>postings</a:t>
            </a:r>
            <a:endParaRPr lang="en-US" sz="1800" b="0" dirty="0">
              <a:solidFill>
                <a:schemeClr val="bg1"/>
              </a:solidFill>
              <a:latin typeface="Gill Sans"/>
              <a:cs typeface="Gill Sans"/>
            </a:endParaRPr>
          </a:p>
        </p:txBody>
      </p:sp>
      <p:sp>
        <p:nvSpPr>
          <p:cNvPr id="63" name="Rectangle 62"/>
          <p:cNvSpPr/>
          <p:nvPr/>
        </p:nvSpPr>
        <p:spPr bwMode="ltGray">
          <a:xfrm>
            <a:off x="1143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1"/>
                </a:solidFill>
                <a:effectLst/>
                <a:latin typeface="Gill Sans"/>
                <a:cs typeface="Gill Sans"/>
                <a:sym typeface="Wingdings"/>
              </a:rPr>
              <a:t></a:t>
            </a:r>
            <a:endParaRPr kumimoji="0" lang="en-US" sz="1600" b="1" i="0" u="none" strike="noStrike" cap="none" normalizeH="0" baseline="0" dirty="0" smtClean="0">
              <a:ln>
                <a:noFill/>
              </a:ln>
              <a:solidFill>
                <a:schemeClr val="bg1"/>
              </a:solidFill>
              <a:effectLst/>
              <a:latin typeface="Gill Sans"/>
              <a:cs typeface="Gill Sans"/>
            </a:endParaRPr>
          </a:p>
        </p:txBody>
      </p:sp>
      <p:sp>
        <p:nvSpPr>
          <p:cNvPr id="64" name="TextBox 63"/>
          <p:cNvSpPr txBox="1"/>
          <p:nvPr/>
        </p:nvSpPr>
        <p:spPr>
          <a:xfrm>
            <a:off x="639336"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65" name="Rectangle 64"/>
          <p:cNvSpPr/>
          <p:nvPr/>
        </p:nvSpPr>
        <p:spPr bwMode="ltGray">
          <a:xfrm>
            <a:off x="1981200" y="17526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[63]</a:t>
            </a:r>
          </a:p>
        </p:txBody>
      </p:sp>
      <p:sp>
        <p:nvSpPr>
          <p:cNvPr id="68" name="Rectangle 67"/>
          <p:cNvSpPr/>
          <p:nvPr/>
        </p:nvSpPr>
        <p:spPr bwMode="ltGray">
          <a:xfrm>
            <a:off x="2438400" y="17526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[82]</a:t>
            </a:r>
          </a:p>
        </p:txBody>
      </p:sp>
      <p:sp>
        <p:nvSpPr>
          <p:cNvPr id="71" name="Rectangle 70"/>
          <p:cNvSpPr/>
          <p:nvPr/>
        </p:nvSpPr>
        <p:spPr bwMode="ltGray">
          <a:xfrm>
            <a:off x="2895600" y="17526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[27]</a:t>
            </a:r>
          </a:p>
        </p:txBody>
      </p:sp>
      <p:sp>
        <p:nvSpPr>
          <p:cNvPr id="72" name="TextBox 71"/>
          <p:cNvSpPr txBox="1"/>
          <p:nvPr/>
        </p:nvSpPr>
        <p:spPr>
          <a:xfrm>
            <a:off x="3276600" y="1752600"/>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73" name="TextBox 72"/>
          <p:cNvSpPr txBox="1"/>
          <p:nvPr/>
        </p:nvSpPr>
        <p:spPr>
          <a:xfrm>
            <a:off x="1600200" y="5300246"/>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76" name="TextBox 75"/>
          <p:cNvSpPr txBox="1"/>
          <p:nvPr/>
        </p:nvSpPr>
        <p:spPr>
          <a:xfrm>
            <a:off x="4114800" y="1625025"/>
            <a:ext cx="4572000" cy="646331"/>
          </a:xfrm>
          <a:prstGeom prst="rect">
            <a:avLst/>
          </a:prstGeom>
          <a:noFill/>
        </p:spPr>
        <p:txBody>
          <a:bodyPr wrap="square" rtlCol="0">
            <a:spAutoFit/>
          </a:bodyPr>
          <a:lstStyle/>
          <a:p>
            <a:r>
              <a:rPr lang="en-US" sz="1800" b="0" dirty="0" smtClean="0">
                <a:solidFill>
                  <a:schemeClr val="bg1"/>
                </a:solidFill>
                <a:latin typeface="Gill Sans"/>
                <a:cs typeface="Gill Sans"/>
              </a:rPr>
              <a:t>First, compute the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 by summing contributions from all “special” key-value pair…</a:t>
            </a:r>
            <a:endParaRPr lang="en-US" sz="1800" b="0" i="1" dirty="0">
              <a:solidFill>
                <a:schemeClr val="bg1"/>
              </a:solidFill>
              <a:latin typeface="Gill Sans"/>
              <a:cs typeface="Gill Sans"/>
            </a:endParaRPr>
          </a:p>
        </p:txBody>
      </p:sp>
      <p:sp>
        <p:nvSpPr>
          <p:cNvPr id="77" name="TextBox 76"/>
          <p:cNvSpPr txBox="1"/>
          <p:nvPr/>
        </p:nvSpPr>
        <p:spPr>
          <a:xfrm>
            <a:off x="3200400" y="2286000"/>
            <a:ext cx="3505200" cy="369332"/>
          </a:xfrm>
          <a:prstGeom prst="rect">
            <a:avLst/>
          </a:prstGeom>
          <a:noFill/>
        </p:spPr>
        <p:txBody>
          <a:bodyPr wrap="square" rtlCol="0">
            <a:spAutoFit/>
          </a:bodyPr>
          <a:lstStyle/>
          <a:p>
            <a:r>
              <a:rPr lang="en-US" sz="1800" b="0" dirty="0" smtClean="0">
                <a:solidFill>
                  <a:schemeClr val="bg1"/>
                </a:solidFill>
                <a:latin typeface="Gill Sans"/>
                <a:cs typeface="Gill Sans"/>
              </a:rPr>
              <a:t>Write the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a:t>
            </a:r>
            <a:endParaRPr lang="en-US" sz="1800" b="0" dirty="0">
              <a:solidFill>
                <a:schemeClr val="bg1"/>
              </a:solidFill>
              <a:latin typeface="Gill Sans"/>
              <a:cs typeface="Gill Sans"/>
            </a:endParaRPr>
          </a:p>
        </p:txBody>
      </p:sp>
      <p:sp>
        <p:nvSpPr>
          <p:cNvPr id="78" name="TextBox 77"/>
          <p:cNvSpPr txBox="1"/>
          <p:nvPr/>
        </p:nvSpPr>
        <p:spPr>
          <a:xfrm>
            <a:off x="4114800" y="3572471"/>
            <a:ext cx="4648200" cy="646331"/>
          </a:xfrm>
          <a:prstGeom prst="rect">
            <a:avLst/>
          </a:prstGeom>
          <a:noFill/>
        </p:spPr>
        <p:txBody>
          <a:bodyPr wrap="square" rtlCol="0">
            <a:spAutoFit/>
          </a:bodyPr>
          <a:lstStyle/>
          <a:p>
            <a:r>
              <a:rPr lang="en-US" sz="1800" dirty="0" smtClean="0">
                <a:solidFill>
                  <a:schemeClr val="bg1"/>
                </a:solidFill>
                <a:latin typeface="Gill Sans"/>
                <a:cs typeface="Gill Sans"/>
              </a:rPr>
              <a:t>Important: </a:t>
            </a:r>
            <a:r>
              <a:rPr lang="en-US" sz="1800" b="0" dirty="0" smtClean="0">
                <a:solidFill>
                  <a:schemeClr val="bg1"/>
                </a:solidFill>
                <a:latin typeface="Gill Sans"/>
                <a:cs typeface="Gill Sans"/>
              </a:rPr>
              <a:t>properly define sort order to make sure “special” key-value pairs come first!</a:t>
            </a:r>
            <a:endParaRPr lang="en-US" sz="1800" b="0" dirty="0">
              <a:solidFill>
                <a:schemeClr val="bg1"/>
              </a:solidFill>
              <a:latin typeface="Gill Sans"/>
              <a:cs typeface="Gill Sans"/>
            </a:endParaRPr>
          </a:p>
        </p:txBody>
      </p:sp>
      <p:sp>
        <p:nvSpPr>
          <p:cNvPr id="35" name="TextBox 34"/>
          <p:cNvSpPr txBox="1"/>
          <p:nvPr/>
        </p:nvSpPr>
        <p:spPr>
          <a:xfrm>
            <a:off x="3581400" y="6172200"/>
            <a:ext cx="5307012" cy="461665"/>
          </a:xfrm>
          <a:prstGeom prst="rect">
            <a:avLst/>
          </a:prstGeom>
          <a:noFill/>
        </p:spPr>
        <p:txBody>
          <a:bodyPr wrap="none" rtlCol="0">
            <a:spAutoFit/>
          </a:bodyPr>
          <a:lstStyle/>
          <a:p>
            <a:r>
              <a:rPr lang="en-US" sz="2400" dirty="0" smtClean="0">
                <a:solidFill>
                  <a:srgbClr val="FF0000"/>
                </a:solidFill>
                <a:latin typeface="Gill Sans"/>
                <a:cs typeface="Gill Sans"/>
              </a:rPr>
              <a:t>Where have we seen this before?</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38292442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animBg="1"/>
      <p:bldP spid="44" grpId="0" animBg="1"/>
      <p:bldP spid="45" grpId="0" animBg="1"/>
      <p:bldP spid="46" grpId="0" animBg="1"/>
      <p:bldP spid="47" grpId="0"/>
      <p:bldP spid="48" grpId="0"/>
      <p:bldP spid="49" grpId="0" animBg="1"/>
      <p:bldP spid="50" grpId="0" animBg="1"/>
      <p:bldP spid="51" grpId="0" animBg="1"/>
      <p:bldP spid="52" grpId="0" animBg="1"/>
      <p:bldP spid="53" grpId="0" animBg="1"/>
      <p:bldP spid="54" grpId="0" animBg="1"/>
      <p:bldP spid="55" grpId="0"/>
      <p:bldP spid="56" grpId="0"/>
      <p:bldP spid="57" grpId="0"/>
      <p:bldP spid="58" grpId="0"/>
      <p:bldP spid="59" grpId="0"/>
      <p:bldP spid="61" grpId="0"/>
      <p:bldP spid="63" grpId="0" animBg="1"/>
      <p:bldP spid="64" grpId="0"/>
      <p:bldP spid="65" grpId="0" animBg="1"/>
      <p:bldP spid="68" grpId="0" animBg="1"/>
      <p:bldP spid="71" grpId="0" animBg="1"/>
      <p:bldP spid="72" grpId="0"/>
      <p:bldP spid="73" grpId="0"/>
      <p:bldP spid="76" grpId="0"/>
      <p:bldP spid="77" grpId="0"/>
      <p:bldP spid="78" grpId="0"/>
      <p:bldP spid="3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ltGray">
          <a:xfrm>
            <a:off x="22098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10" name="Rectangle 9"/>
          <p:cNvSpPr/>
          <p:nvPr/>
        </p:nvSpPr>
        <p:spPr bwMode="ltGray">
          <a:xfrm>
            <a:off x="30480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38862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19" name="Rectangle 18"/>
          <p:cNvSpPr/>
          <p:nvPr/>
        </p:nvSpPr>
        <p:spPr bwMode="ltGray">
          <a:xfrm>
            <a:off x="47244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2" name="Rectangle 21"/>
          <p:cNvSpPr/>
          <p:nvPr/>
        </p:nvSpPr>
        <p:spPr bwMode="ltGray">
          <a:xfrm>
            <a:off x="55626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Rectangle 24"/>
          <p:cNvSpPr/>
          <p:nvPr/>
        </p:nvSpPr>
        <p:spPr bwMode="ltGray">
          <a:xfrm>
            <a:off x="64008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0" name="Rectangle 59"/>
          <p:cNvSpPr/>
          <p:nvPr/>
        </p:nvSpPr>
        <p:spPr bwMode="ltGray">
          <a:xfrm>
            <a:off x="22098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2" name="Rectangle 61"/>
          <p:cNvSpPr/>
          <p:nvPr/>
        </p:nvSpPr>
        <p:spPr bwMode="ltGray">
          <a:xfrm>
            <a:off x="30480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4" name="Rectangle 63"/>
          <p:cNvSpPr/>
          <p:nvPr/>
        </p:nvSpPr>
        <p:spPr bwMode="ltGray">
          <a:xfrm>
            <a:off x="38862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6" name="Rectangle 65"/>
          <p:cNvSpPr/>
          <p:nvPr/>
        </p:nvSpPr>
        <p:spPr bwMode="ltGray">
          <a:xfrm>
            <a:off x="47244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55626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70" name="Rectangle 69"/>
          <p:cNvSpPr/>
          <p:nvPr/>
        </p:nvSpPr>
        <p:spPr bwMode="ltGray">
          <a:xfrm>
            <a:off x="64008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 name="Title 2"/>
          <p:cNvSpPr>
            <a:spLocks noGrp="1"/>
          </p:cNvSpPr>
          <p:nvPr>
            <p:ph type="title"/>
          </p:nvPr>
        </p:nvSpPr>
        <p:spPr/>
        <p:txBody>
          <a:bodyPr/>
          <a:lstStyle/>
          <a:p>
            <a:r>
              <a:rPr lang="en-US" dirty="0" smtClean="0"/>
              <a:t>Postings Encoding</a:t>
            </a:r>
            <a:endParaRPr lang="en-US" dirty="0"/>
          </a:p>
        </p:txBody>
      </p:sp>
      <p:sp>
        <p:nvSpPr>
          <p:cNvPr id="6" name="Rectangle 5"/>
          <p:cNvSpPr/>
          <p:nvPr/>
        </p:nvSpPr>
        <p:spPr bwMode="ltGray">
          <a:xfrm>
            <a:off x="17526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 name="TextBox 6"/>
          <p:cNvSpPr txBox="1"/>
          <p:nvPr/>
        </p:nvSpPr>
        <p:spPr>
          <a:xfrm>
            <a:off x="762000"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9" name="Rectangle 8"/>
          <p:cNvSpPr/>
          <p:nvPr/>
        </p:nvSpPr>
        <p:spPr bwMode="ltGray">
          <a:xfrm>
            <a:off x="25908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13" name="Rectangle 12"/>
          <p:cNvSpPr/>
          <p:nvPr/>
        </p:nvSpPr>
        <p:spPr bwMode="ltGray">
          <a:xfrm>
            <a:off x="3429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18" name="Rectangle 17"/>
          <p:cNvSpPr/>
          <p:nvPr/>
        </p:nvSpPr>
        <p:spPr bwMode="ltGray">
          <a:xfrm>
            <a:off x="42672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21" name="Rectangle 20"/>
          <p:cNvSpPr/>
          <p:nvPr/>
        </p:nvSpPr>
        <p:spPr bwMode="ltGray">
          <a:xfrm>
            <a:off x="51054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24" name="Rectangle 23"/>
          <p:cNvSpPr/>
          <p:nvPr/>
        </p:nvSpPr>
        <p:spPr bwMode="ltGray">
          <a:xfrm>
            <a:off x="59436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57" name="TextBox 56"/>
          <p:cNvSpPr txBox="1"/>
          <p:nvPr/>
        </p:nvSpPr>
        <p:spPr>
          <a:xfrm>
            <a:off x="6781800" y="1718846"/>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58" name="Rectangle 57"/>
          <p:cNvSpPr/>
          <p:nvPr/>
        </p:nvSpPr>
        <p:spPr bwMode="ltGray">
          <a:xfrm>
            <a:off x="17526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TextBox 58"/>
          <p:cNvSpPr txBox="1"/>
          <p:nvPr/>
        </p:nvSpPr>
        <p:spPr>
          <a:xfrm>
            <a:off x="762000" y="4538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61" name="Rectangle 60"/>
          <p:cNvSpPr/>
          <p:nvPr/>
        </p:nvSpPr>
        <p:spPr bwMode="ltGray">
          <a:xfrm>
            <a:off x="25908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8</a:t>
            </a:r>
          </a:p>
        </p:txBody>
      </p:sp>
      <p:sp>
        <p:nvSpPr>
          <p:cNvPr id="63" name="Rectangle 62"/>
          <p:cNvSpPr/>
          <p:nvPr/>
        </p:nvSpPr>
        <p:spPr bwMode="ltGray">
          <a:xfrm>
            <a:off x="34290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12</a:t>
            </a:r>
          </a:p>
        </p:txBody>
      </p:sp>
      <p:sp>
        <p:nvSpPr>
          <p:cNvPr id="65" name="Rectangle 64"/>
          <p:cNvSpPr/>
          <p:nvPr/>
        </p:nvSpPr>
        <p:spPr bwMode="ltGray">
          <a:xfrm>
            <a:off x="42672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13</a:t>
            </a:r>
          </a:p>
        </p:txBody>
      </p:sp>
      <p:sp>
        <p:nvSpPr>
          <p:cNvPr id="67" name="Rectangle 66"/>
          <p:cNvSpPr/>
          <p:nvPr/>
        </p:nvSpPr>
        <p:spPr bwMode="ltGray">
          <a:xfrm>
            <a:off x="51054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69" name="Rectangle 68"/>
          <p:cNvSpPr/>
          <p:nvPr/>
        </p:nvSpPr>
        <p:spPr bwMode="ltGray">
          <a:xfrm>
            <a:off x="59436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45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71" name="TextBox 70"/>
          <p:cNvSpPr txBox="1"/>
          <p:nvPr/>
        </p:nvSpPr>
        <p:spPr>
          <a:xfrm>
            <a:off x="6781800" y="4538246"/>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72" name="TextBox 71"/>
          <p:cNvSpPr txBox="1"/>
          <p:nvPr/>
        </p:nvSpPr>
        <p:spPr>
          <a:xfrm>
            <a:off x="457200" y="1219200"/>
            <a:ext cx="1787669" cy="369332"/>
          </a:xfrm>
          <a:prstGeom prst="rect">
            <a:avLst/>
          </a:prstGeom>
          <a:noFill/>
        </p:spPr>
        <p:txBody>
          <a:bodyPr wrap="none" rtlCol="0">
            <a:spAutoFit/>
          </a:bodyPr>
          <a:lstStyle/>
          <a:p>
            <a:r>
              <a:rPr lang="en-US" sz="1800" dirty="0" smtClean="0">
                <a:solidFill>
                  <a:srgbClr val="FF0000"/>
                </a:solidFill>
                <a:latin typeface="Gill Sans"/>
                <a:cs typeface="Gill Sans"/>
              </a:rPr>
              <a:t>Conceptually:</a:t>
            </a:r>
            <a:endParaRPr lang="en-US" sz="1800" dirty="0">
              <a:solidFill>
                <a:srgbClr val="FF0000"/>
              </a:solidFill>
              <a:latin typeface="Gill Sans"/>
              <a:cs typeface="Gill Sans"/>
            </a:endParaRPr>
          </a:p>
        </p:txBody>
      </p:sp>
      <p:sp>
        <p:nvSpPr>
          <p:cNvPr id="73" name="TextBox 72"/>
          <p:cNvSpPr txBox="1"/>
          <p:nvPr/>
        </p:nvSpPr>
        <p:spPr>
          <a:xfrm>
            <a:off x="457200" y="3059668"/>
            <a:ext cx="1508007" cy="369332"/>
          </a:xfrm>
          <a:prstGeom prst="rect">
            <a:avLst/>
          </a:prstGeom>
          <a:noFill/>
        </p:spPr>
        <p:txBody>
          <a:bodyPr wrap="none" rtlCol="0">
            <a:spAutoFit/>
          </a:bodyPr>
          <a:lstStyle/>
          <a:p>
            <a:r>
              <a:rPr lang="en-US" sz="1800" dirty="0" smtClean="0">
                <a:solidFill>
                  <a:srgbClr val="FF0000"/>
                </a:solidFill>
                <a:latin typeface="Gill Sans"/>
                <a:cs typeface="Gill Sans"/>
              </a:rPr>
              <a:t>In Practice:</a:t>
            </a:r>
            <a:endParaRPr lang="en-US" sz="1800" dirty="0">
              <a:solidFill>
                <a:srgbClr val="FF0000"/>
              </a:solidFill>
              <a:latin typeface="Gill Sans"/>
              <a:cs typeface="Gill Sans"/>
            </a:endParaRPr>
          </a:p>
        </p:txBody>
      </p:sp>
      <p:sp>
        <p:nvSpPr>
          <p:cNvPr id="74" name="TextBox 73"/>
          <p:cNvSpPr txBox="1"/>
          <p:nvPr/>
        </p:nvSpPr>
        <p:spPr>
          <a:xfrm>
            <a:off x="838200" y="3505200"/>
            <a:ext cx="4160113" cy="338554"/>
          </a:xfrm>
          <a:prstGeom prst="rect">
            <a:avLst/>
          </a:prstGeom>
          <a:noFill/>
        </p:spPr>
        <p:txBody>
          <a:bodyPr wrap="none" rtlCol="0">
            <a:spAutoFit/>
          </a:bodyPr>
          <a:lstStyle/>
          <a:p>
            <a:pPr>
              <a:buFont typeface="Arial" pitchFamily="34" charset="0"/>
              <a:buChar char="•"/>
            </a:pPr>
            <a:r>
              <a:rPr lang="en-US" b="0" dirty="0" smtClean="0">
                <a:solidFill>
                  <a:schemeClr val="bg1"/>
                </a:solidFill>
                <a:latin typeface="Gill Sans"/>
                <a:cs typeface="Gill Sans"/>
              </a:rPr>
              <a:t> Don’t encode </a:t>
            </a:r>
            <a:r>
              <a:rPr lang="en-US" b="0" dirty="0" err="1" smtClean="0">
                <a:solidFill>
                  <a:schemeClr val="bg1"/>
                </a:solidFill>
                <a:latin typeface="Gill Sans"/>
                <a:cs typeface="Gill Sans"/>
              </a:rPr>
              <a:t>docnos</a:t>
            </a:r>
            <a:r>
              <a:rPr lang="en-US" b="0" dirty="0" smtClean="0">
                <a:solidFill>
                  <a:schemeClr val="bg1"/>
                </a:solidFill>
                <a:latin typeface="Gill Sans"/>
                <a:cs typeface="Gill Sans"/>
              </a:rPr>
              <a:t>, encode gaps (or </a:t>
            </a:r>
            <a:r>
              <a:rPr lang="en-US" b="0" i="1" dirty="0" smtClean="0">
                <a:solidFill>
                  <a:schemeClr val="bg1"/>
                </a:solidFill>
                <a:latin typeface="Gill Sans"/>
                <a:cs typeface="Gill Sans"/>
              </a:rPr>
              <a:t>d</a:t>
            </a:r>
            <a:r>
              <a:rPr lang="en-US" b="0" dirty="0" smtClean="0">
                <a:solidFill>
                  <a:schemeClr val="bg1"/>
                </a:solidFill>
                <a:latin typeface="Gill Sans"/>
                <a:cs typeface="Gill Sans"/>
              </a:rPr>
              <a:t>-gaps) </a:t>
            </a:r>
            <a:endParaRPr lang="en-US" b="0" dirty="0">
              <a:solidFill>
                <a:schemeClr val="bg1"/>
              </a:solidFill>
              <a:latin typeface="Gill Sans"/>
              <a:cs typeface="Gill Sans"/>
            </a:endParaRPr>
          </a:p>
        </p:txBody>
      </p:sp>
      <p:sp>
        <p:nvSpPr>
          <p:cNvPr id="34" name="TextBox 33"/>
          <p:cNvSpPr txBox="1"/>
          <p:nvPr/>
        </p:nvSpPr>
        <p:spPr>
          <a:xfrm>
            <a:off x="838200" y="3733800"/>
            <a:ext cx="3736920" cy="338554"/>
          </a:xfrm>
          <a:prstGeom prst="rect">
            <a:avLst/>
          </a:prstGeom>
          <a:noFill/>
        </p:spPr>
        <p:txBody>
          <a:bodyPr wrap="none" rtlCol="0">
            <a:spAutoFit/>
          </a:bodyPr>
          <a:lstStyle/>
          <a:p>
            <a:pPr>
              <a:buFont typeface="Arial" pitchFamily="34" charset="0"/>
              <a:buChar char="•"/>
            </a:pPr>
            <a:r>
              <a:rPr lang="en-US" b="0" dirty="0" smtClean="0">
                <a:solidFill>
                  <a:schemeClr val="bg1"/>
                </a:solidFill>
                <a:latin typeface="Gill Sans"/>
                <a:cs typeface="Gill Sans"/>
              </a:rPr>
              <a:t> But it’s not obvious that this save space…</a:t>
            </a:r>
            <a:endParaRPr lang="en-US" b="0" dirty="0">
              <a:solidFill>
                <a:schemeClr val="bg1"/>
              </a:solidFill>
              <a:latin typeface="Gill Sans"/>
              <a:cs typeface="Gill Sans"/>
            </a:endParaRPr>
          </a:p>
        </p:txBody>
      </p:sp>
    </p:spTree>
    <p:extLst>
      <p:ext uri="{BB962C8B-B14F-4D97-AF65-F5344CB8AC3E}">
        <p14:creationId xmlns:p14="http://schemas.microsoft.com/office/powerpoint/2010/main" val="28370937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2" grpId="0" animBg="1"/>
      <p:bldP spid="64" grpId="0" animBg="1"/>
      <p:bldP spid="66" grpId="0" animBg="1"/>
      <p:bldP spid="68" grpId="0" animBg="1"/>
      <p:bldP spid="70" grpId="0" animBg="1"/>
      <p:bldP spid="58" grpId="0" animBg="1"/>
      <p:bldP spid="59" grpId="0"/>
      <p:bldP spid="61" grpId="0" animBg="1"/>
      <p:bldP spid="63" grpId="0" animBg="1"/>
      <p:bldP spid="65" grpId="0" animBg="1"/>
      <p:bldP spid="67" grpId="0" animBg="1"/>
      <p:bldP spid="69" grpId="0" animBg="1"/>
      <p:bldP spid="71" grpId="0"/>
      <p:bldP spid="73" grpId="0"/>
      <p:bldP spid="74" grpId="0"/>
      <p:bldP spid="3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Index Compression</a:t>
            </a:r>
            <a:endParaRPr lang="en-US" dirty="0"/>
          </a:p>
        </p:txBody>
      </p:sp>
      <p:sp>
        <p:nvSpPr>
          <p:cNvPr id="3" name="Content Placeholder 2"/>
          <p:cNvSpPr>
            <a:spLocks noGrp="1"/>
          </p:cNvSpPr>
          <p:nvPr>
            <p:ph idx="1"/>
          </p:nvPr>
        </p:nvSpPr>
        <p:spPr/>
        <p:txBody>
          <a:bodyPr/>
          <a:lstStyle/>
          <a:p>
            <a:r>
              <a:rPr lang="en-US" dirty="0" smtClean="0"/>
              <a:t>Byte-aligned vs. bit-aligned</a:t>
            </a:r>
          </a:p>
          <a:p>
            <a:r>
              <a:rPr lang="en-US" dirty="0" smtClean="0"/>
              <a:t>Byte-aligned technique</a:t>
            </a:r>
          </a:p>
          <a:p>
            <a:pPr lvl="1"/>
            <a:r>
              <a:rPr lang="en-US" dirty="0" err="1" smtClean="0"/>
              <a:t>VByte</a:t>
            </a:r>
            <a:endParaRPr lang="en-US" dirty="0" smtClean="0"/>
          </a:p>
          <a:p>
            <a:pPr lvl="1"/>
            <a:r>
              <a:rPr lang="en-US" dirty="0" smtClean="0"/>
              <a:t>Simple9 and variants</a:t>
            </a:r>
          </a:p>
          <a:p>
            <a:pPr lvl="1"/>
            <a:r>
              <a:rPr lang="en-US" dirty="0" err="1" smtClean="0"/>
              <a:t>PForDelta</a:t>
            </a:r>
            <a:endParaRPr lang="en-US" dirty="0" smtClean="0"/>
          </a:p>
          <a:p>
            <a:r>
              <a:rPr lang="en-US" dirty="0" smtClean="0"/>
              <a:t>Bit</a:t>
            </a:r>
            <a:r>
              <a:rPr lang="en-US" dirty="0" smtClean="0"/>
              <a:t>-aligned</a:t>
            </a:r>
          </a:p>
          <a:p>
            <a:pPr lvl="1"/>
            <a:r>
              <a:rPr lang="en-US" dirty="0" smtClean="0"/>
              <a:t>Unary codes</a:t>
            </a:r>
          </a:p>
          <a:p>
            <a:pPr lvl="1"/>
            <a:r>
              <a:rPr lang="en-US" dirty="0" smtClean="0">
                <a:sym typeface="Symbol"/>
              </a:rPr>
              <a:t> codes</a:t>
            </a:r>
          </a:p>
          <a:p>
            <a:pPr lvl="1"/>
            <a:r>
              <a:rPr lang="en-US" dirty="0" smtClean="0">
                <a:sym typeface="Symbol"/>
              </a:rPr>
              <a:t> </a:t>
            </a:r>
            <a:r>
              <a:rPr lang="en-US" dirty="0" smtClean="0">
                <a:sym typeface="Symbol"/>
              </a:rPr>
              <a:t>codes</a:t>
            </a:r>
          </a:p>
          <a:p>
            <a:pPr lvl="1"/>
            <a:r>
              <a:rPr lang="en-US" dirty="0" err="1" smtClean="0">
                <a:sym typeface="Symbol"/>
              </a:rPr>
              <a:t>Golomb</a:t>
            </a:r>
            <a:r>
              <a:rPr lang="en-US" dirty="0" smtClean="0">
                <a:sym typeface="Symbol"/>
              </a:rPr>
              <a:t> </a:t>
            </a:r>
            <a:r>
              <a:rPr lang="en-US" dirty="0" smtClean="0">
                <a:sym typeface="Symbol"/>
              </a:rPr>
              <a:t>codes (local Bernoulli model)</a:t>
            </a:r>
            <a:endParaRPr lang="en-US" dirty="0" smtClean="0"/>
          </a:p>
          <a:p>
            <a:pPr lvl="1"/>
            <a:endParaRPr lang="en-US" dirty="0"/>
          </a:p>
        </p:txBody>
      </p:sp>
      <p:sp>
        <p:nvSpPr>
          <p:cNvPr id="4" name="TextBox 3"/>
          <p:cNvSpPr txBox="1"/>
          <p:nvPr/>
        </p:nvSpPr>
        <p:spPr>
          <a:xfrm>
            <a:off x="838200" y="6153090"/>
            <a:ext cx="7567872" cy="400110"/>
          </a:xfrm>
          <a:prstGeom prst="rect">
            <a:avLst/>
          </a:prstGeom>
          <a:noFill/>
        </p:spPr>
        <p:txBody>
          <a:bodyPr wrap="none" rtlCol="0">
            <a:spAutoFit/>
          </a:bodyPr>
          <a:lstStyle/>
          <a:p>
            <a:r>
              <a:rPr lang="en-US" sz="2000" b="0" dirty="0" smtClean="0">
                <a:solidFill>
                  <a:srgbClr val="FF0000"/>
                </a:solidFill>
                <a:latin typeface="Gill Sans"/>
                <a:cs typeface="Gill Sans"/>
              </a:rPr>
              <a:t>Want more detail? Read </a:t>
            </a:r>
            <a:r>
              <a:rPr lang="en-US" sz="2000" b="0" i="1" dirty="0" smtClean="0">
                <a:solidFill>
                  <a:srgbClr val="FF0000"/>
                </a:solidFill>
                <a:latin typeface="Gill Sans"/>
                <a:cs typeface="Gill Sans"/>
              </a:rPr>
              <a:t>Managing Gigabytes</a:t>
            </a:r>
            <a:r>
              <a:rPr lang="en-US" sz="2000" b="0" dirty="0" smtClean="0">
                <a:solidFill>
                  <a:srgbClr val="FF0000"/>
                </a:solidFill>
                <a:latin typeface="Gill Sans"/>
                <a:cs typeface="Gill Sans"/>
              </a:rPr>
              <a:t> by Witten, Moffat, and Bell!</a:t>
            </a:r>
            <a:endParaRPr lang="en-US" sz="2000" b="0" dirty="0">
              <a:solidFill>
                <a:srgbClr val="FF0000"/>
              </a:solidFill>
              <a:latin typeface="Gill Sans"/>
              <a:cs typeface="Gill Sans"/>
            </a:endParaRPr>
          </a:p>
        </p:txBody>
      </p:sp>
    </p:spTree>
    <p:extLst>
      <p:ext uri="{BB962C8B-B14F-4D97-AF65-F5344CB8AC3E}">
        <p14:creationId xmlns:p14="http://schemas.microsoft.com/office/powerpoint/2010/main" val="36844913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VByte</a:t>
            </a:r>
            <a:endParaRPr lang="en-US" dirty="0"/>
          </a:p>
        </p:txBody>
      </p:sp>
      <p:sp>
        <p:nvSpPr>
          <p:cNvPr id="3" name="Content Placeholder 2"/>
          <p:cNvSpPr>
            <a:spLocks noGrp="1"/>
          </p:cNvSpPr>
          <p:nvPr>
            <p:ph idx="1"/>
          </p:nvPr>
        </p:nvSpPr>
        <p:spPr/>
        <p:txBody>
          <a:bodyPr/>
          <a:lstStyle/>
          <a:p>
            <a:r>
              <a:rPr lang="en-US" dirty="0" smtClean="0"/>
              <a:t>Simple idea: use only as many bytes as needed</a:t>
            </a:r>
          </a:p>
          <a:p>
            <a:pPr lvl="1"/>
            <a:r>
              <a:rPr lang="en-US" dirty="0" smtClean="0"/>
              <a:t>Need to reserve one bit per byte as the “continuation bit”</a:t>
            </a:r>
          </a:p>
          <a:p>
            <a:pPr lvl="1"/>
            <a:r>
              <a:rPr lang="en-US" dirty="0" smtClean="0"/>
              <a:t>Use remaining bits for encoding value</a:t>
            </a:r>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Works okay, easy to implement…</a:t>
            </a:r>
            <a:endParaRPr lang="en-US" dirty="0"/>
          </a:p>
        </p:txBody>
      </p:sp>
      <p:grpSp>
        <p:nvGrpSpPr>
          <p:cNvPr id="59" name="Group 58"/>
          <p:cNvGrpSpPr/>
          <p:nvPr/>
        </p:nvGrpSpPr>
        <p:grpSpPr>
          <a:xfrm>
            <a:off x="2133600" y="2667000"/>
            <a:ext cx="1828800" cy="228600"/>
            <a:chOff x="1295400" y="2362200"/>
            <a:chExt cx="1828800" cy="228600"/>
          </a:xfrm>
        </p:grpSpPr>
        <p:sp>
          <p:nvSpPr>
            <p:cNvPr id="6" name="Rectangle 5"/>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 name="Rectangle 6"/>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 name="Rectangle 7"/>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 name="Rectangle 8"/>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 name="Rectangle 9"/>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1" name="Rectangle 10"/>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2" name="Rectangle 11"/>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4" name="Rectangle 3"/>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0</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60" name="Group 59"/>
          <p:cNvGrpSpPr/>
          <p:nvPr/>
        </p:nvGrpSpPr>
        <p:grpSpPr>
          <a:xfrm>
            <a:off x="2133600" y="3124200"/>
            <a:ext cx="1828800" cy="228600"/>
            <a:chOff x="1295400" y="2362200"/>
            <a:chExt cx="1828800" cy="228600"/>
          </a:xfrm>
        </p:grpSpPr>
        <p:sp>
          <p:nvSpPr>
            <p:cNvPr id="61" name="Rectangle 60"/>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2" name="Rectangle 61"/>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3" name="Rectangle 62"/>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4" name="Rectangle 63"/>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5" name="Rectangle 64"/>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6" name="Rectangle 65"/>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7" name="Rectangle 66"/>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8" name="Rectangle 67"/>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a:solidFill>
                    <a:schemeClr val="bg1"/>
                  </a:solidFill>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69" name="Group 68"/>
          <p:cNvGrpSpPr/>
          <p:nvPr/>
        </p:nvGrpSpPr>
        <p:grpSpPr>
          <a:xfrm>
            <a:off x="4191000" y="3124200"/>
            <a:ext cx="1828800" cy="228600"/>
            <a:chOff x="1295400" y="2362200"/>
            <a:chExt cx="1828800" cy="228600"/>
          </a:xfrm>
        </p:grpSpPr>
        <p:sp>
          <p:nvSpPr>
            <p:cNvPr id="70" name="Rectangle 69"/>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1" name="Rectangle 70"/>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2" name="Rectangle 71"/>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3" name="Rectangle 72"/>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4" name="Rectangle 73"/>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5" name="Rectangle 74"/>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6" name="Rectangle 75"/>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7" name="Rectangle 76"/>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0</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78" name="Group 77"/>
          <p:cNvGrpSpPr/>
          <p:nvPr/>
        </p:nvGrpSpPr>
        <p:grpSpPr>
          <a:xfrm>
            <a:off x="2133600" y="3581400"/>
            <a:ext cx="1828800" cy="228600"/>
            <a:chOff x="1295400" y="2362200"/>
            <a:chExt cx="1828800" cy="228600"/>
          </a:xfrm>
        </p:grpSpPr>
        <p:sp>
          <p:nvSpPr>
            <p:cNvPr id="79" name="Rectangle 78"/>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0" name="Rectangle 79"/>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1" name="Rectangle 80"/>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2" name="Rectangle 81"/>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3" name="Rectangle 82"/>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4" name="Rectangle 83"/>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5" name="Rectangle 84"/>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6" name="Rectangle 85"/>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87" name="Group 86"/>
          <p:cNvGrpSpPr/>
          <p:nvPr/>
        </p:nvGrpSpPr>
        <p:grpSpPr>
          <a:xfrm>
            <a:off x="4191000" y="3581400"/>
            <a:ext cx="1828800" cy="228600"/>
            <a:chOff x="1295400" y="2362200"/>
            <a:chExt cx="1828800" cy="228600"/>
          </a:xfrm>
        </p:grpSpPr>
        <p:sp>
          <p:nvSpPr>
            <p:cNvPr id="88" name="Rectangle 87"/>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9" name="Rectangle 88"/>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0" name="Rectangle 89"/>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1" name="Rectangle 90"/>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2" name="Rectangle 91"/>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3" name="Rectangle 92"/>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4" name="Rectangle 93"/>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5" name="Rectangle 94"/>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96" name="Group 95"/>
          <p:cNvGrpSpPr/>
          <p:nvPr/>
        </p:nvGrpSpPr>
        <p:grpSpPr>
          <a:xfrm>
            <a:off x="6324600" y="3581400"/>
            <a:ext cx="1828800" cy="228600"/>
            <a:chOff x="1295400" y="2362200"/>
            <a:chExt cx="1828800" cy="228600"/>
          </a:xfrm>
        </p:grpSpPr>
        <p:sp>
          <p:nvSpPr>
            <p:cNvPr id="97" name="Rectangle 96"/>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8" name="Rectangle 97"/>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9" name="Rectangle 98"/>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0" name="Rectangle 99"/>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1" name="Rectangle 100"/>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2" name="Rectangle 101"/>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3" name="Rectangle 102"/>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4" name="Rectangle 103"/>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0</a:t>
              </a:r>
              <a:endParaRPr kumimoji="0" lang="en-US" sz="1600" b="0" i="0" u="none" strike="noStrike" cap="none" normalizeH="0" baseline="0" dirty="0" smtClean="0">
                <a:ln>
                  <a:noFill/>
                </a:ln>
                <a:solidFill>
                  <a:schemeClr val="bg1"/>
                </a:solidFill>
                <a:effectLst/>
                <a:latin typeface="Gill Sans"/>
                <a:cs typeface="Gill Sans"/>
              </a:endParaRPr>
            </a:p>
          </p:txBody>
        </p:sp>
      </p:grpSp>
      <p:sp>
        <p:nvSpPr>
          <p:cNvPr id="105" name="TextBox 104"/>
          <p:cNvSpPr txBox="1"/>
          <p:nvPr/>
        </p:nvSpPr>
        <p:spPr>
          <a:xfrm>
            <a:off x="1371600" y="2590800"/>
            <a:ext cx="639117" cy="338554"/>
          </a:xfrm>
          <a:prstGeom prst="rect">
            <a:avLst/>
          </a:prstGeom>
          <a:noFill/>
        </p:spPr>
        <p:txBody>
          <a:bodyPr wrap="none" rtlCol="0">
            <a:spAutoFit/>
          </a:bodyPr>
          <a:lstStyle/>
          <a:p>
            <a:r>
              <a:rPr lang="en-US" b="0" dirty="0" smtClean="0">
                <a:solidFill>
                  <a:schemeClr val="bg1"/>
                </a:solidFill>
                <a:latin typeface="Gill Sans"/>
                <a:cs typeface="Gill Sans"/>
              </a:rPr>
              <a:t>7 bits</a:t>
            </a:r>
            <a:endParaRPr lang="en-US" b="0" dirty="0">
              <a:solidFill>
                <a:schemeClr val="bg1"/>
              </a:solidFill>
              <a:latin typeface="Gill Sans"/>
              <a:cs typeface="Gill Sans"/>
            </a:endParaRPr>
          </a:p>
        </p:txBody>
      </p:sp>
      <p:sp>
        <p:nvSpPr>
          <p:cNvPr id="106" name="TextBox 105"/>
          <p:cNvSpPr txBox="1"/>
          <p:nvPr/>
        </p:nvSpPr>
        <p:spPr>
          <a:xfrm>
            <a:off x="1295400" y="3048000"/>
            <a:ext cx="741709" cy="338554"/>
          </a:xfrm>
          <a:prstGeom prst="rect">
            <a:avLst/>
          </a:prstGeom>
          <a:noFill/>
        </p:spPr>
        <p:txBody>
          <a:bodyPr wrap="none" rtlCol="0">
            <a:spAutoFit/>
          </a:bodyPr>
          <a:lstStyle/>
          <a:p>
            <a:r>
              <a:rPr lang="en-US" b="0" dirty="0" smtClean="0">
                <a:solidFill>
                  <a:schemeClr val="bg1"/>
                </a:solidFill>
                <a:latin typeface="Gill Sans"/>
                <a:cs typeface="Gill Sans"/>
              </a:rPr>
              <a:t>14 bits</a:t>
            </a:r>
            <a:endParaRPr lang="en-US" b="0" dirty="0">
              <a:solidFill>
                <a:schemeClr val="bg1"/>
              </a:solidFill>
              <a:latin typeface="Gill Sans"/>
              <a:cs typeface="Gill Sans"/>
            </a:endParaRPr>
          </a:p>
        </p:txBody>
      </p:sp>
      <p:sp>
        <p:nvSpPr>
          <p:cNvPr id="107" name="TextBox 106"/>
          <p:cNvSpPr txBox="1"/>
          <p:nvPr/>
        </p:nvSpPr>
        <p:spPr>
          <a:xfrm>
            <a:off x="1295400" y="3505200"/>
            <a:ext cx="741709" cy="338554"/>
          </a:xfrm>
          <a:prstGeom prst="rect">
            <a:avLst/>
          </a:prstGeom>
          <a:noFill/>
        </p:spPr>
        <p:txBody>
          <a:bodyPr wrap="none" rtlCol="0">
            <a:spAutoFit/>
          </a:bodyPr>
          <a:lstStyle/>
          <a:p>
            <a:r>
              <a:rPr lang="en-US" b="0" dirty="0" smtClean="0">
                <a:solidFill>
                  <a:schemeClr val="bg1"/>
                </a:solidFill>
                <a:latin typeface="Gill Sans"/>
                <a:cs typeface="Gill Sans"/>
              </a:rPr>
              <a:t>21 bits</a:t>
            </a:r>
            <a:endParaRPr lang="en-US" b="0" dirty="0">
              <a:solidFill>
                <a:schemeClr val="bg1"/>
              </a:solidFill>
              <a:latin typeface="Gill Sans"/>
              <a:cs typeface="Gill Sans"/>
            </a:endParaRPr>
          </a:p>
        </p:txBody>
      </p:sp>
    </p:spTree>
    <p:extLst>
      <p:ext uri="{BB962C8B-B14F-4D97-AF65-F5344CB8AC3E}">
        <p14:creationId xmlns:p14="http://schemas.microsoft.com/office/powerpoint/2010/main" val="37393255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a:t>
            </a:r>
            <a:r>
              <a:rPr lang="en-US" dirty="0" smtClean="0"/>
              <a:t>IP</a:t>
            </a:r>
            <a:endParaRPr lang="en-US" dirty="0"/>
          </a:p>
        </p:txBody>
      </p:sp>
      <p:pic>
        <p:nvPicPr>
          <p:cNvPr id="2" name="Picture 1" descr="indexing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990600"/>
            <a:ext cx="8534400" cy="5586153"/>
          </a:xfrm>
          <a:prstGeom prst="rect">
            <a:avLst/>
          </a:prstGeom>
        </p:spPr>
      </p:pic>
      <p:sp>
        <p:nvSpPr>
          <p:cNvPr id="4" name="TextBox 3"/>
          <p:cNvSpPr txBox="1"/>
          <p:nvPr/>
        </p:nvSpPr>
        <p:spPr>
          <a:xfrm rot="20917564">
            <a:off x="2147081" y="5478754"/>
            <a:ext cx="3942105" cy="461665"/>
          </a:xfrm>
          <a:prstGeom prst="rect">
            <a:avLst/>
          </a:prstGeom>
          <a:noFill/>
        </p:spPr>
        <p:txBody>
          <a:bodyPr wrap="none" rtlCol="0">
            <a:spAutoFit/>
          </a:bodyPr>
          <a:lstStyle/>
          <a:p>
            <a:r>
              <a:rPr lang="en-US" sz="2400" dirty="0" smtClean="0">
                <a:solidFill>
                  <a:srgbClr val="FF0000"/>
                </a:solidFill>
                <a:latin typeface="Gill Sans"/>
                <a:cs typeface="Gill Sans"/>
              </a:rPr>
              <a:t>What’s the </a:t>
            </a:r>
            <a:r>
              <a:rPr lang="en-US" sz="2400" dirty="0" smtClean="0">
                <a:solidFill>
                  <a:srgbClr val="FF0000"/>
                </a:solidFill>
                <a:latin typeface="Gill Sans"/>
                <a:cs typeface="Gill Sans"/>
              </a:rPr>
              <a:t>assumption?</a:t>
            </a:r>
            <a:endParaRPr lang="en-US" sz="2400" dirty="0">
              <a:solidFill>
                <a:srgbClr val="FF0000"/>
              </a:solidFill>
              <a:latin typeface="Gill Sans"/>
              <a:cs typeface="Gill Sans"/>
            </a:endParaRPr>
          </a:p>
        </p:txBody>
      </p:sp>
      <p:sp>
        <p:nvSpPr>
          <p:cNvPr id="5" name="Oval 4"/>
          <p:cNvSpPr/>
          <p:nvPr/>
        </p:nvSpPr>
        <p:spPr bwMode="auto">
          <a:xfrm>
            <a:off x="1066800" y="5421411"/>
            <a:ext cx="1676400" cy="4572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4290736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a:t>
            </a:r>
            <a:r>
              <a:rPr lang="en-US" dirty="0"/>
              <a:t>L</a:t>
            </a:r>
            <a:r>
              <a:rPr lang="en-US" dirty="0" smtClean="0"/>
              <a:t>P</a:t>
            </a:r>
            <a:endParaRPr lang="en-US" dirty="0"/>
          </a:p>
        </p:txBody>
      </p:sp>
      <p:pic>
        <p:nvPicPr>
          <p:cNvPr id="6" name="Picture 5" descr="indexing3.pdf"/>
          <p:cNvPicPr>
            <a:picLocks noChangeAspect="1"/>
          </p:cNvPicPr>
          <p:nvPr/>
        </p:nvPicPr>
        <p:blipFill rotWithShape="1">
          <a:blip r:embed="rId2">
            <a:extLst>
              <a:ext uri="{28A0092B-C50C-407E-A947-70E740481C1C}">
                <a14:useLocalDpi xmlns:a14="http://schemas.microsoft.com/office/drawing/2010/main" val="0"/>
              </a:ext>
            </a:extLst>
          </a:blip>
          <a:srcRect t="3" b="36791"/>
          <a:stretch/>
        </p:blipFill>
        <p:spPr>
          <a:xfrm>
            <a:off x="72958" y="1307592"/>
            <a:ext cx="9006192" cy="4864608"/>
          </a:xfrm>
          <a:prstGeom prst="rect">
            <a:avLst/>
          </a:prstGeom>
        </p:spPr>
      </p:pic>
    </p:spTree>
    <p:extLst>
      <p:ext uri="{BB962C8B-B14F-4D97-AF65-F5344CB8AC3E}">
        <p14:creationId xmlns:p14="http://schemas.microsoft.com/office/powerpoint/2010/main" val="2479651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a:t>
            </a:r>
            <a:r>
              <a:rPr lang="en-US" dirty="0"/>
              <a:t>L</a:t>
            </a:r>
            <a:r>
              <a:rPr lang="en-US" dirty="0" smtClean="0"/>
              <a:t>P</a:t>
            </a:r>
            <a:endParaRPr lang="en-US" dirty="0"/>
          </a:p>
        </p:txBody>
      </p:sp>
      <p:pic>
        <p:nvPicPr>
          <p:cNvPr id="6" name="Picture 5" descr="indexing3.pdf"/>
          <p:cNvPicPr>
            <a:picLocks noChangeAspect="1"/>
          </p:cNvPicPr>
          <p:nvPr/>
        </p:nvPicPr>
        <p:blipFill rotWithShape="1">
          <a:blip r:embed="rId2">
            <a:extLst>
              <a:ext uri="{28A0092B-C50C-407E-A947-70E740481C1C}">
                <a14:useLocalDpi xmlns:a14="http://schemas.microsoft.com/office/drawing/2010/main" val="0"/>
              </a:ext>
            </a:extLst>
          </a:blip>
          <a:srcRect t="62980" b="-47"/>
          <a:stretch/>
        </p:blipFill>
        <p:spPr>
          <a:xfrm>
            <a:off x="72958" y="1947672"/>
            <a:ext cx="9006192" cy="2852928"/>
          </a:xfrm>
          <a:prstGeom prst="rect">
            <a:avLst/>
          </a:prstGeom>
        </p:spPr>
      </p:pic>
    </p:spTree>
    <p:extLst>
      <p:ext uri="{BB962C8B-B14F-4D97-AF65-F5344CB8AC3E}">
        <p14:creationId xmlns:p14="http://schemas.microsoft.com/office/powerpoint/2010/main" val="39573811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dirty="0" smtClean="0"/>
              <a:t>MapReduce it?</a:t>
            </a:r>
          </a:p>
        </p:txBody>
      </p:sp>
      <p:sp>
        <p:nvSpPr>
          <p:cNvPr id="63491" name="Content Placeholder 2"/>
          <p:cNvSpPr>
            <a:spLocks noGrp="1"/>
          </p:cNvSpPr>
          <p:nvPr>
            <p:ph idx="1"/>
          </p:nvPr>
        </p:nvSpPr>
        <p:spPr/>
        <p:txBody>
          <a:bodyPr/>
          <a:lstStyle/>
          <a:p>
            <a:r>
              <a:rPr lang="en-US" dirty="0" smtClean="0"/>
              <a:t>The indexing problem</a:t>
            </a:r>
          </a:p>
          <a:p>
            <a:pPr lvl="1"/>
            <a:r>
              <a:rPr lang="en-US" dirty="0" smtClean="0"/>
              <a:t>Scalability is paramount</a:t>
            </a:r>
          </a:p>
          <a:p>
            <a:pPr lvl="1"/>
            <a:r>
              <a:rPr lang="en-US" dirty="0" smtClean="0"/>
              <a:t>Must be relatively fast, but need not be real time</a:t>
            </a:r>
          </a:p>
          <a:p>
            <a:pPr lvl="1"/>
            <a:r>
              <a:rPr lang="en-US" dirty="0" smtClean="0"/>
              <a:t>Fundamentally a batch operation</a:t>
            </a:r>
          </a:p>
          <a:p>
            <a:pPr lvl="1"/>
            <a:r>
              <a:rPr lang="en-US" dirty="0" smtClean="0"/>
              <a:t>Incremental updates may or may not be important</a:t>
            </a:r>
          </a:p>
          <a:p>
            <a:pPr lvl="1"/>
            <a:r>
              <a:rPr lang="en-US" dirty="0" smtClean="0"/>
              <a:t>For the web, crawling is a challenge in itself</a:t>
            </a:r>
          </a:p>
          <a:p>
            <a:r>
              <a:rPr lang="en-US" dirty="0" smtClean="0"/>
              <a:t>The retrieval problem</a:t>
            </a:r>
          </a:p>
          <a:p>
            <a:pPr lvl="1"/>
            <a:r>
              <a:rPr lang="en-US" dirty="0" smtClean="0"/>
              <a:t>Must have sub-second response time</a:t>
            </a:r>
          </a:p>
          <a:p>
            <a:pPr lvl="1"/>
            <a:r>
              <a:rPr lang="en-US" dirty="0" smtClean="0"/>
              <a:t>For the web, only need relatively few results</a:t>
            </a:r>
          </a:p>
          <a:p>
            <a:endParaRPr lang="en-US" dirty="0" smtClean="0"/>
          </a:p>
        </p:txBody>
      </p:sp>
      <p:sp>
        <p:nvSpPr>
          <p:cNvPr id="7" name="Left Arrow 6"/>
          <p:cNvSpPr/>
          <p:nvPr/>
        </p:nvSpPr>
        <p:spPr bwMode="auto">
          <a:xfrm>
            <a:off x="5867400" y="1146561"/>
            <a:ext cx="762000" cy="377439"/>
          </a:xfrm>
          <a:prstGeom prst="lef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TextBox 8"/>
          <p:cNvSpPr txBox="1"/>
          <p:nvPr/>
        </p:nvSpPr>
        <p:spPr>
          <a:xfrm>
            <a:off x="6705600" y="1066800"/>
            <a:ext cx="2135220" cy="461665"/>
          </a:xfrm>
          <a:prstGeom prst="rect">
            <a:avLst/>
          </a:prstGeom>
          <a:noFill/>
        </p:spPr>
        <p:txBody>
          <a:bodyPr wrap="none" rtlCol="0">
            <a:spAutoFit/>
          </a:bodyPr>
          <a:lstStyle/>
          <a:p>
            <a:r>
              <a:rPr lang="en-US" sz="2400" dirty="0" smtClean="0">
                <a:solidFill>
                  <a:schemeClr val="bg1"/>
                </a:solidFill>
                <a:latin typeface="Gill Sans"/>
                <a:cs typeface="Gill Sans"/>
              </a:rPr>
              <a:t>Just covered</a:t>
            </a:r>
            <a:endParaRPr lang="en-US" sz="2400" dirty="0">
              <a:solidFill>
                <a:schemeClr val="bg1"/>
              </a:solidFill>
              <a:latin typeface="Gill Sans"/>
              <a:cs typeface="Gill Sans"/>
            </a:endParaRPr>
          </a:p>
        </p:txBody>
      </p:sp>
      <p:sp>
        <p:nvSpPr>
          <p:cNvPr id="10" name="Left Arrow 9"/>
          <p:cNvSpPr/>
          <p:nvPr/>
        </p:nvSpPr>
        <p:spPr bwMode="auto">
          <a:xfrm>
            <a:off x="5867400" y="3505200"/>
            <a:ext cx="762000" cy="377439"/>
          </a:xfrm>
          <a:prstGeom prst="lef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6691541" y="3429000"/>
            <a:ext cx="928459" cy="461665"/>
          </a:xfrm>
          <a:prstGeom prst="rect">
            <a:avLst/>
          </a:prstGeom>
          <a:noFill/>
        </p:spPr>
        <p:txBody>
          <a:bodyPr wrap="none" rtlCol="0">
            <a:spAutoFit/>
          </a:bodyPr>
          <a:lstStyle/>
          <a:p>
            <a:r>
              <a:rPr lang="en-US" sz="2400" dirty="0" smtClean="0">
                <a:solidFill>
                  <a:schemeClr val="bg1"/>
                </a:solidFill>
                <a:latin typeface="Gill Sans"/>
                <a:cs typeface="Gill Sans"/>
              </a:rPr>
              <a:t>Now</a:t>
            </a:r>
            <a:endParaRPr lang="en-US" sz="2400" dirty="0">
              <a:solidFill>
                <a:schemeClr val="bg1"/>
              </a:solidFill>
              <a:latin typeface="Gill Sans"/>
              <a:cs typeface="Gill Sans"/>
            </a:endParaRPr>
          </a:p>
        </p:txBody>
      </p:sp>
    </p:spTree>
    <p:extLst>
      <p:ext uri="{BB962C8B-B14F-4D97-AF65-F5344CB8AC3E}">
        <p14:creationId xmlns:p14="http://schemas.microsoft.com/office/powerpoint/2010/main" val="14831933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p:bldP spid="9" grpId="1"/>
      <p:bldP spid="10" grpId="0" animBg="1"/>
      <p:bldP spid="1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Retrieval with MapReduce?</a:t>
            </a:r>
            <a:endParaRPr lang="en-US" dirty="0"/>
          </a:p>
        </p:txBody>
      </p:sp>
      <p:sp>
        <p:nvSpPr>
          <p:cNvPr id="3" name="Content Placeholder 2"/>
          <p:cNvSpPr>
            <a:spLocks noGrp="1"/>
          </p:cNvSpPr>
          <p:nvPr>
            <p:ph idx="1"/>
          </p:nvPr>
        </p:nvSpPr>
        <p:spPr/>
        <p:txBody>
          <a:bodyPr/>
          <a:lstStyle/>
          <a:p>
            <a:r>
              <a:rPr lang="en-US" dirty="0" smtClean="0"/>
              <a:t>MapReduce is fundamentally batch-oriented</a:t>
            </a:r>
          </a:p>
          <a:p>
            <a:pPr lvl="1"/>
            <a:r>
              <a:rPr lang="en-US" dirty="0" smtClean="0"/>
              <a:t>Optimized for throughput, not latency</a:t>
            </a:r>
          </a:p>
          <a:p>
            <a:pPr lvl="1"/>
            <a:r>
              <a:rPr lang="en-US" dirty="0" smtClean="0"/>
              <a:t>Startup of </a:t>
            </a:r>
            <a:r>
              <a:rPr lang="en-US" dirty="0" err="1" smtClean="0"/>
              <a:t>mappers</a:t>
            </a:r>
            <a:r>
              <a:rPr lang="en-US" dirty="0" smtClean="0"/>
              <a:t> and reducers is expensive</a:t>
            </a:r>
          </a:p>
          <a:p>
            <a:r>
              <a:rPr lang="en-US" dirty="0" smtClean="0"/>
              <a:t>MapReduce is not suitable for real-time queries!</a:t>
            </a:r>
          </a:p>
          <a:p>
            <a:pPr lvl="1"/>
            <a:r>
              <a:rPr lang="en-US" dirty="0" smtClean="0"/>
              <a:t>Use separate infrastructure for retrieval…</a:t>
            </a:r>
          </a:p>
        </p:txBody>
      </p:sp>
    </p:spTree>
    <p:extLst>
      <p:ext uri="{BB962C8B-B14F-4D97-AF65-F5344CB8AC3E}">
        <p14:creationId xmlns:p14="http://schemas.microsoft.com/office/powerpoint/2010/main" val="2187659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t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9" y="-609600"/>
            <a:ext cx="9179859" cy="7467600"/>
          </a:xfrm>
          <a:prstGeom prst="rect">
            <a:avLst/>
          </a:prstGeom>
        </p:spPr>
      </p:pic>
      <p:sp>
        <p:nvSpPr>
          <p:cNvPr id="4" name="TextBox 3"/>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pl-PL" sz="1000" b="0" dirty="0" err="1" smtClean="0">
                <a:solidFill>
                  <a:schemeClr val="bg1"/>
                </a:solidFill>
              </a:rPr>
              <a:t>www.flickr.com</a:t>
            </a:r>
            <a:r>
              <a:rPr lang="pl-PL" sz="1000" b="0" dirty="0">
                <a:solidFill>
                  <a:schemeClr val="bg1"/>
                </a:solidFill>
              </a:rPr>
              <a:t>/</a:t>
            </a:r>
            <a:r>
              <a:rPr lang="pl-PL" sz="1000" b="0" dirty="0" err="1">
                <a:solidFill>
                  <a:schemeClr val="bg1"/>
                </a:solidFill>
              </a:rPr>
              <a:t>photos</a:t>
            </a:r>
            <a:r>
              <a:rPr lang="pl-PL" sz="1000" b="0" dirty="0">
                <a:solidFill>
                  <a:schemeClr val="bg1"/>
                </a:solidFill>
              </a:rPr>
              <a:t>/7518432@N06/2237536651/</a:t>
            </a:r>
            <a:endParaRPr lang="en-US" sz="1000" b="0" dirty="0">
              <a:solidFill>
                <a:schemeClr val="bg1"/>
              </a:solidFill>
            </a:endParaRPr>
          </a:p>
        </p:txBody>
      </p:sp>
    </p:spTree>
    <p:extLst>
      <p:ext uri="{BB962C8B-B14F-4D97-AF65-F5344CB8AC3E}">
        <p14:creationId xmlns:p14="http://schemas.microsoft.com/office/powerpoint/2010/main" val="36598114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Ideas</a:t>
            </a:r>
            <a:endParaRPr lang="en-US" dirty="0"/>
          </a:p>
        </p:txBody>
      </p:sp>
      <p:sp>
        <p:nvSpPr>
          <p:cNvPr id="3" name="Content Placeholder 2"/>
          <p:cNvSpPr>
            <a:spLocks noGrp="1"/>
          </p:cNvSpPr>
          <p:nvPr>
            <p:ph idx="1"/>
          </p:nvPr>
        </p:nvSpPr>
        <p:spPr/>
        <p:txBody>
          <a:bodyPr/>
          <a:lstStyle/>
          <a:p>
            <a:r>
              <a:rPr lang="en-US" dirty="0" smtClean="0"/>
              <a:t>Partitioning (for scalability)</a:t>
            </a:r>
          </a:p>
          <a:p>
            <a:r>
              <a:rPr lang="en-US" dirty="0" smtClean="0"/>
              <a:t>Replication (for redundancy)</a:t>
            </a:r>
          </a:p>
          <a:p>
            <a:r>
              <a:rPr lang="en-US" dirty="0" smtClean="0"/>
              <a:t>Caching (for speed)</a:t>
            </a:r>
          </a:p>
          <a:p>
            <a:r>
              <a:rPr lang="en-US" dirty="0" smtClean="0"/>
              <a:t>Routing (for load balancing) </a:t>
            </a:r>
            <a:endParaRPr lang="en-US" dirty="0"/>
          </a:p>
        </p:txBody>
      </p:sp>
      <p:sp>
        <p:nvSpPr>
          <p:cNvPr id="4" name="TextBox 3"/>
          <p:cNvSpPr txBox="1"/>
          <p:nvPr/>
        </p:nvSpPr>
        <p:spPr>
          <a:xfrm>
            <a:off x="4876800" y="5867400"/>
            <a:ext cx="3742130" cy="461665"/>
          </a:xfrm>
          <a:prstGeom prst="rect">
            <a:avLst/>
          </a:prstGeom>
          <a:noFill/>
        </p:spPr>
        <p:txBody>
          <a:bodyPr wrap="none" rtlCol="0">
            <a:spAutoFit/>
          </a:bodyPr>
          <a:lstStyle/>
          <a:p>
            <a:r>
              <a:rPr lang="en-US" sz="2400" dirty="0" smtClean="0">
                <a:solidFill>
                  <a:srgbClr val="FF0000"/>
                </a:solidFill>
                <a:latin typeface="Gill Sans"/>
                <a:cs typeface="Gill Sans"/>
              </a:rPr>
              <a:t>The rest is just details!</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15147662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Term vs. Document Partitioning</a:t>
            </a:r>
            <a:endParaRPr lang="en-US" dirty="0"/>
          </a:p>
        </p:txBody>
      </p:sp>
      <p:sp>
        <p:nvSpPr>
          <p:cNvPr id="5" name="Rectangle 4"/>
          <p:cNvSpPr/>
          <p:nvPr/>
        </p:nvSpPr>
        <p:spPr bwMode="auto">
          <a:xfrm>
            <a:off x="990600" y="2438400"/>
            <a:ext cx="2743200" cy="27432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0" name="Rectangle 9"/>
          <p:cNvSpPr/>
          <p:nvPr/>
        </p:nvSpPr>
        <p:spPr bwMode="auto">
          <a:xfrm>
            <a:off x="5837710" y="3417332"/>
            <a:ext cx="381000" cy="2743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2" name="Rectangle 21"/>
          <p:cNvSpPr/>
          <p:nvPr/>
        </p:nvSpPr>
        <p:spPr bwMode="auto">
          <a:xfrm>
            <a:off x="5380510" y="1512332"/>
            <a:ext cx="2743200" cy="304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6" name="Rectangle 25"/>
          <p:cNvSpPr/>
          <p:nvPr/>
        </p:nvSpPr>
        <p:spPr bwMode="auto">
          <a:xfrm>
            <a:off x="5380510" y="1969532"/>
            <a:ext cx="2743200" cy="304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7" name="Rectangle 26"/>
          <p:cNvSpPr/>
          <p:nvPr/>
        </p:nvSpPr>
        <p:spPr bwMode="auto">
          <a:xfrm>
            <a:off x="5380510" y="2655332"/>
            <a:ext cx="2743200" cy="304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8" name="TextBox 27"/>
          <p:cNvSpPr txBox="1"/>
          <p:nvPr/>
        </p:nvSpPr>
        <p:spPr>
          <a:xfrm>
            <a:off x="6667060" y="2274332"/>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sp>
        <p:nvSpPr>
          <p:cNvPr id="29" name="Rectangle 28"/>
          <p:cNvSpPr/>
          <p:nvPr/>
        </p:nvSpPr>
        <p:spPr bwMode="auto">
          <a:xfrm>
            <a:off x="6371110" y="3417332"/>
            <a:ext cx="381000" cy="2743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0" name="Rectangle 29"/>
          <p:cNvSpPr/>
          <p:nvPr/>
        </p:nvSpPr>
        <p:spPr bwMode="auto">
          <a:xfrm>
            <a:off x="7285510" y="3417332"/>
            <a:ext cx="381000" cy="2743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1" name="TextBox 30"/>
          <p:cNvSpPr txBox="1"/>
          <p:nvPr/>
        </p:nvSpPr>
        <p:spPr>
          <a:xfrm>
            <a:off x="457200" y="3657600"/>
            <a:ext cx="421059" cy="461665"/>
          </a:xfrm>
          <a:prstGeom prst="rect">
            <a:avLst/>
          </a:prstGeom>
          <a:noFill/>
        </p:spPr>
        <p:txBody>
          <a:bodyPr wrap="none" rtlCol="0">
            <a:spAutoFit/>
          </a:bodyPr>
          <a:lstStyle/>
          <a:p>
            <a:r>
              <a:rPr lang="en-US" sz="2400" dirty="0" smtClean="0">
                <a:solidFill>
                  <a:schemeClr val="bg1"/>
                </a:solidFill>
                <a:latin typeface="Gill Sans"/>
                <a:cs typeface="Gill Sans"/>
              </a:rPr>
              <a:t>T</a:t>
            </a:r>
            <a:endParaRPr lang="en-US" sz="2400" dirty="0">
              <a:solidFill>
                <a:schemeClr val="bg1"/>
              </a:solidFill>
              <a:latin typeface="Gill Sans"/>
              <a:cs typeface="Gill Sans"/>
            </a:endParaRPr>
          </a:p>
        </p:txBody>
      </p:sp>
      <p:sp>
        <p:nvSpPr>
          <p:cNvPr id="32" name="TextBox 31"/>
          <p:cNvSpPr txBox="1"/>
          <p:nvPr/>
        </p:nvSpPr>
        <p:spPr>
          <a:xfrm>
            <a:off x="2286000" y="1905000"/>
            <a:ext cx="437590" cy="461665"/>
          </a:xfrm>
          <a:prstGeom prst="rect">
            <a:avLst/>
          </a:prstGeom>
          <a:noFill/>
        </p:spPr>
        <p:txBody>
          <a:bodyPr wrap="none" rtlCol="0">
            <a:spAutoFit/>
          </a:bodyPr>
          <a:lstStyle/>
          <a:p>
            <a:r>
              <a:rPr lang="en-US" sz="2400" dirty="0" smtClean="0">
                <a:solidFill>
                  <a:schemeClr val="bg1"/>
                </a:solidFill>
                <a:latin typeface="Gill Sans"/>
                <a:cs typeface="Gill Sans"/>
              </a:rPr>
              <a:t>D</a:t>
            </a:r>
            <a:endParaRPr lang="en-US" sz="2400" dirty="0">
              <a:solidFill>
                <a:schemeClr val="bg1"/>
              </a:solidFill>
              <a:latin typeface="Gill Sans"/>
              <a:cs typeface="Gill Sans"/>
            </a:endParaRPr>
          </a:p>
        </p:txBody>
      </p:sp>
      <p:sp>
        <p:nvSpPr>
          <p:cNvPr id="33" name="TextBox 32"/>
          <p:cNvSpPr txBox="1"/>
          <p:nvPr/>
        </p:nvSpPr>
        <p:spPr>
          <a:xfrm>
            <a:off x="8123710" y="1447800"/>
            <a:ext cx="453407" cy="369332"/>
          </a:xfrm>
          <a:prstGeom prst="rect">
            <a:avLst/>
          </a:prstGeom>
          <a:noFill/>
        </p:spPr>
        <p:txBody>
          <a:bodyPr wrap="none" rtlCol="0">
            <a:spAutoFit/>
          </a:bodyPr>
          <a:lstStyle/>
          <a:p>
            <a:r>
              <a:rPr lang="en-US" sz="1800" dirty="0" smtClean="0">
                <a:solidFill>
                  <a:schemeClr val="bg1"/>
                </a:solidFill>
                <a:latin typeface="Gill Sans"/>
                <a:cs typeface="Gill Sans"/>
              </a:rPr>
              <a:t>T</a:t>
            </a:r>
            <a:r>
              <a:rPr lang="en-US" sz="1800" baseline="-25000" dirty="0" smtClean="0">
                <a:solidFill>
                  <a:schemeClr val="bg1"/>
                </a:solidFill>
                <a:latin typeface="Gill Sans"/>
                <a:cs typeface="Gill Sans"/>
              </a:rPr>
              <a:t>1</a:t>
            </a:r>
            <a:endParaRPr lang="en-US" sz="1800" baseline="-25000" dirty="0">
              <a:solidFill>
                <a:schemeClr val="bg1"/>
              </a:solidFill>
              <a:latin typeface="Gill Sans"/>
              <a:cs typeface="Gill Sans"/>
            </a:endParaRPr>
          </a:p>
        </p:txBody>
      </p:sp>
      <p:sp>
        <p:nvSpPr>
          <p:cNvPr id="34" name="TextBox 33"/>
          <p:cNvSpPr txBox="1"/>
          <p:nvPr/>
        </p:nvSpPr>
        <p:spPr>
          <a:xfrm>
            <a:off x="8123710" y="1905000"/>
            <a:ext cx="453970" cy="369332"/>
          </a:xfrm>
          <a:prstGeom prst="rect">
            <a:avLst/>
          </a:prstGeom>
          <a:noFill/>
        </p:spPr>
        <p:txBody>
          <a:bodyPr wrap="none" rtlCol="0">
            <a:spAutoFit/>
          </a:bodyPr>
          <a:lstStyle/>
          <a:p>
            <a:r>
              <a:rPr lang="en-US" sz="1800" dirty="0" smtClean="0">
                <a:solidFill>
                  <a:schemeClr val="bg1"/>
                </a:solidFill>
                <a:latin typeface="Gill Sans"/>
                <a:cs typeface="Gill Sans"/>
              </a:rPr>
              <a:t>T</a:t>
            </a:r>
            <a:r>
              <a:rPr lang="en-US" sz="1800" baseline="-25000" dirty="0" smtClean="0">
                <a:solidFill>
                  <a:schemeClr val="bg1"/>
                </a:solidFill>
                <a:latin typeface="Gill Sans"/>
                <a:cs typeface="Gill Sans"/>
              </a:rPr>
              <a:t>2</a:t>
            </a:r>
            <a:endParaRPr lang="en-US" sz="1800" baseline="-25000" dirty="0">
              <a:solidFill>
                <a:schemeClr val="bg1"/>
              </a:solidFill>
              <a:latin typeface="Gill Sans"/>
              <a:cs typeface="Gill Sans"/>
            </a:endParaRPr>
          </a:p>
        </p:txBody>
      </p:sp>
      <p:sp>
        <p:nvSpPr>
          <p:cNvPr id="35" name="TextBox 34"/>
          <p:cNvSpPr txBox="1"/>
          <p:nvPr/>
        </p:nvSpPr>
        <p:spPr>
          <a:xfrm>
            <a:off x="8123710" y="2590800"/>
            <a:ext cx="453407" cy="369332"/>
          </a:xfrm>
          <a:prstGeom prst="rect">
            <a:avLst/>
          </a:prstGeom>
          <a:noFill/>
        </p:spPr>
        <p:txBody>
          <a:bodyPr wrap="none" rtlCol="0">
            <a:spAutoFit/>
          </a:bodyPr>
          <a:lstStyle/>
          <a:p>
            <a:r>
              <a:rPr lang="en-US" sz="1800" dirty="0" smtClean="0">
                <a:solidFill>
                  <a:schemeClr val="bg1"/>
                </a:solidFill>
                <a:latin typeface="Gill Sans"/>
                <a:cs typeface="Gill Sans"/>
              </a:rPr>
              <a:t>T</a:t>
            </a:r>
            <a:r>
              <a:rPr lang="en-US" sz="1800" baseline="-25000" dirty="0" smtClean="0">
                <a:solidFill>
                  <a:schemeClr val="bg1"/>
                </a:solidFill>
                <a:latin typeface="Gill Sans"/>
                <a:cs typeface="Gill Sans"/>
              </a:rPr>
              <a:t>3</a:t>
            </a:r>
            <a:endParaRPr lang="en-US" sz="1800" baseline="-25000" dirty="0">
              <a:solidFill>
                <a:schemeClr val="bg1"/>
              </a:solidFill>
              <a:latin typeface="Gill Sans"/>
              <a:cs typeface="Gill Sans"/>
            </a:endParaRPr>
          </a:p>
        </p:txBody>
      </p:sp>
      <p:sp>
        <p:nvSpPr>
          <p:cNvPr id="36" name="TextBox 35"/>
          <p:cNvSpPr txBox="1"/>
          <p:nvPr/>
        </p:nvSpPr>
        <p:spPr>
          <a:xfrm>
            <a:off x="6553132" y="1066800"/>
            <a:ext cx="374359" cy="369332"/>
          </a:xfrm>
          <a:prstGeom prst="rect">
            <a:avLst/>
          </a:prstGeom>
          <a:noFill/>
        </p:spPr>
        <p:txBody>
          <a:bodyPr wrap="none" rtlCol="0">
            <a:spAutoFit/>
          </a:bodyPr>
          <a:lstStyle/>
          <a:p>
            <a:r>
              <a:rPr lang="en-US" sz="1800" dirty="0" smtClean="0">
                <a:solidFill>
                  <a:schemeClr val="bg1"/>
                </a:solidFill>
                <a:latin typeface="Gill Sans"/>
                <a:cs typeface="Gill Sans"/>
              </a:rPr>
              <a:t>D</a:t>
            </a:r>
            <a:endParaRPr lang="en-US" sz="1800" baseline="-25000" dirty="0">
              <a:solidFill>
                <a:schemeClr val="bg1"/>
              </a:solidFill>
              <a:latin typeface="Gill Sans"/>
              <a:cs typeface="Gill Sans"/>
            </a:endParaRPr>
          </a:p>
        </p:txBody>
      </p:sp>
      <p:sp>
        <p:nvSpPr>
          <p:cNvPr id="37" name="TextBox 36"/>
          <p:cNvSpPr txBox="1"/>
          <p:nvPr/>
        </p:nvSpPr>
        <p:spPr>
          <a:xfrm>
            <a:off x="7742710" y="4484132"/>
            <a:ext cx="361961" cy="369332"/>
          </a:xfrm>
          <a:prstGeom prst="rect">
            <a:avLst/>
          </a:prstGeom>
          <a:noFill/>
        </p:spPr>
        <p:txBody>
          <a:bodyPr wrap="none" rtlCol="0">
            <a:spAutoFit/>
          </a:bodyPr>
          <a:lstStyle/>
          <a:p>
            <a:r>
              <a:rPr lang="en-US" sz="1800" dirty="0" smtClean="0">
                <a:solidFill>
                  <a:schemeClr val="bg1"/>
                </a:solidFill>
                <a:latin typeface="Gill Sans"/>
                <a:cs typeface="Gill Sans"/>
              </a:rPr>
              <a:t>T</a:t>
            </a:r>
            <a:endParaRPr lang="en-US" sz="1800" baseline="-25000" dirty="0">
              <a:solidFill>
                <a:schemeClr val="bg1"/>
              </a:solidFill>
              <a:latin typeface="Gill Sans"/>
              <a:cs typeface="Gill Sans"/>
            </a:endParaRPr>
          </a:p>
        </p:txBody>
      </p:sp>
      <p:sp>
        <p:nvSpPr>
          <p:cNvPr id="38" name="TextBox 37"/>
          <p:cNvSpPr txBox="1"/>
          <p:nvPr/>
        </p:nvSpPr>
        <p:spPr>
          <a:xfrm>
            <a:off x="6819460" y="4495800"/>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sp>
        <p:nvSpPr>
          <p:cNvPr id="39" name="TextBox 38"/>
          <p:cNvSpPr txBox="1"/>
          <p:nvPr/>
        </p:nvSpPr>
        <p:spPr>
          <a:xfrm>
            <a:off x="5837710" y="6183868"/>
            <a:ext cx="465805" cy="369332"/>
          </a:xfrm>
          <a:prstGeom prst="rect">
            <a:avLst/>
          </a:prstGeom>
          <a:noFill/>
        </p:spPr>
        <p:txBody>
          <a:bodyPr wrap="none" rtlCol="0">
            <a:spAutoFit/>
          </a:bodyPr>
          <a:lstStyle/>
          <a:p>
            <a:r>
              <a:rPr lang="en-US" sz="1800" dirty="0" smtClean="0">
                <a:solidFill>
                  <a:schemeClr val="bg1"/>
                </a:solidFill>
                <a:latin typeface="Gill Sans"/>
                <a:cs typeface="Gill Sans"/>
              </a:rPr>
              <a:t>D</a:t>
            </a:r>
            <a:r>
              <a:rPr lang="en-US" sz="1800" baseline="-25000" dirty="0" smtClean="0">
                <a:solidFill>
                  <a:schemeClr val="bg1"/>
                </a:solidFill>
                <a:latin typeface="Gill Sans"/>
                <a:cs typeface="Gill Sans"/>
              </a:rPr>
              <a:t>1</a:t>
            </a:r>
            <a:endParaRPr lang="en-US" sz="1800" baseline="-25000" dirty="0">
              <a:solidFill>
                <a:schemeClr val="bg1"/>
              </a:solidFill>
              <a:latin typeface="Gill Sans"/>
              <a:cs typeface="Gill Sans"/>
            </a:endParaRPr>
          </a:p>
        </p:txBody>
      </p:sp>
      <p:sp>
        <p:nvSpPr>
          <p:cNvPr id="40" name="TextBox 39"/>
          <p:cNvSpPr txBox="1"/>
          <p:nvPr/>
        </p:nvSpPr>
        <p:spPr>
          <a:xfrm>
            <a:off x="6371110" y="6172200"/>
            <a:ext cx="466794" cy="369332"/>
          </a:xfrm>
          <a:prstGeom prst="rect">
            <a:avLst/>
          </a:prstGeom>
          <a:noFill/>
        </p:spPr>
        <p:txBody>
          <a:bodyPr wrap="none" rtlCol="0">
            <a:spAutoFit/>
          </a:bodyPr>
          <a:lstStyle/>
          <a:p>
            <a:r>
              <a:rPr lang="en-US" sz="1800" dirty="0" smtClean="0">
                <a:solidFill>
                  <a:schemeClr val="bg1"/>
                </a:solidFill>
                <a:latin typeface="Gill Sans"/>
                <a:cs typeface="Gill Sans"/>
              </a:rPr>
              <a:t>D</a:t>
            </a:r>
            <a:r>
              <a:rPr lang="en-US" sz="1800" baseline="-25000" dirty="0" smtClean="0">
                <a:solidFill>
                  <a:schemeClr val="bg1"/>
                </a:solidFill>
                <a:latin typeface="Gill Sans"/>
                <a:cs typeface="Gill Sans"/>
              </a:rPr>
              <a:t>2</a:t>
            </a:r>
            <a:endParaRPr lang="en-US" sz="1800" baseline="-25000" dirty="0">
              <a:solidFill>
                <a:schemeClr val="bg1"/>
              </a:solidFill>
              <a:latin typeface="Gill Sans"/>
              <a:cs typeface="Gill Sans"/>
            </a:endParaRPr>
          </a:p>
        </p:txBody>
      </p:sp>
      <p:sp>
        <p:nvSpPr>
          <p:cNvPr id="41" name="TextBox 40"/>
          <p:cNvSpPr txBox="1"/>
          <p:nvPr/>
        </p:nvSpPr>
        <p:spPr>
          <a:xfrm>
            <a:off x="7285510" y="6172200"/>
            <a:ext cx="465805" cy="369332"/>
          </a:xfrm>
          <a:prstGeom prst="rect">
            <a:avLst/>
          </a:prstGeom>
          <a:noFill/>
        </p:spPr>
        <p:txBody>
          <a:bodyPr wrap="none" rtlCol="0">
            <a:spAutoFit/>
          </a:bodyPr>
          <a:lstStyle/>
          <a:p>
            <a:r>
              <a:rPr lang="en-US" sz="1800" dirty="0" smtClean="0">
                <a:solidFill>
                  <a:schemeClr val="bg1"/>
                </a:solidFill>
                <a:latin typeface="Gill Sans"/>
                <a:cs typeface="Gill Sans"/>
              </a:rPr>
              <a:t>D</a:t>
            </a:r>
            <a:r>
              <a:rPr lang="en-US" sz="1800" baseline="-25000" dirty="0" smtClean="0">
                <a:solidFill>
                  <a:schemeClr val="bg1"/>
                </a:solidFill>
                <a:latin typeface="Gill Sans"/>
                <a:cs typeface="Gill Sans"/>
              </a:rPr>
              <a:t>3</a:t>
            </a:r>
            <a:endParaRPr lang="en-US" sz="1800" baseline="-25000" dirty="0">
              <a:solidFill>
                <a:schemeClr val="bg1"/>
              </a:solidFill>
              <a:latin typeface="Gill Sans"/>
              <a:cs typeface="Gill Sans"/>
            </a:endParaRPr>
          </a:p>
        </p:txBody>
      </p:sp>
      <p:sp>
        <p:nvSpPr>
          <p:cNvPr id="42" name="Right Arrow 41"/>
          <p:cNvSpPr/>
          <p:nvPr/>
        </p:nvSpPr>
        <p:spPr bwMode="auto">
          <a:xfrm rot="19800000">
            <a:off x="4302179" y="2952821"/>
            <a:ext cx="615351" cy="304800"/>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4" name="Right Arrow 43"/>
          <p:cNvSpPr/>
          <p:nvPr/>
        </p:nvSpPr>
        <p:spPr bwMode="auto">
          <a:xfrm rot="1800000" flipV="1">
            <a:off x="4302180" y="3752779"/>
            <a:ext cx="615351" cy="304800"/>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5" name="TextBox 44"/>
          <p:cNvSpPr txBox="1"/>
          <p:nvPr/>
        </p:nvSpPr>
        <p:spPr>
          <a:xfrm>
            <a:off x="3886200" y="2234625"/>
            <a:ext cx="1261884" cy="646331"/>
          </a:xfrm>
          <a:prstGeom prst="rect">
            <a:avLst/>
          </a:prstGeom>
          <a:noFill/>
        </p:spPr>
        <p:txBody>
          <a:bodyPr wrap="none" rtlCol="0">
            <a:spAutoFit/>
          </a:bodyPr>
          <a:lstStyle/>
          <a:p>
            <a:r>
              <a:rPr lang="en-US" sz="1800" b="0" dirty="0" smtClean="0">
                <a:solidFill>
                  <a:schemeClr val="bg1"/>
                </a:solidFill>
                <a:latin typeface="Gill Sans"/>
                <a:cs typeface="Gill Sans"/>
              </a:rPr>
              <a:t>Term </a:t>
            </a:r>
            <a:br>
              <a:rPr lang="en-US" sz="1800" b="0" dirty="0" smtClean="0">
                <a:solidFill>
                  <a:schemeClr val="bg1"/>
                </a:solidFill>
                <a:latin typeface="Gill Sans"/>
                <a:cs typeface="Gill Sans"/>
              </a:rPr>
            </a:br>
            <a:r>
              <a:rPr lang="en-US" sz="1800" b="0" dirty="0" smtClean="0">
                <a:solidFill>
                  <a:schemeClr val="bg1"/>
                </a:solidFill>
                <a:latin typeface="Gill Sans"/>
                <a:cs typeface="Gill Sans"/>
              </a:rPr>
              <a:t>Partitioning</a:t>
            </a:r>
            <a:endParaRPr lang="en-US" sz="1800" b="0" dirty="0">
              <a:solidFill>
                <a:schemeClr val="bg1"/>
              </a:solidFill>
              <a:latin typeface="Gill Sans"/>
              <a:cs typeface="Gill Sans"/>
            </a:endParaRPr>
          </a:p>
        </p:txBody>
      </p:sp>
      <p:sp>
        <p:nvSpPr>
          <p:cNvPr id="46" name="TextBox 45"/>
          <p:cNvSpPr txBox="1"/>
          <p:nvPr/>
        </p:nvSpPr>
        <p:spPr>
          <a:xfrm>
            <a:off x="3886200" y="4215825"/>
            <a:ext cx="1261884" cy="646331"/>
          </a:xfrm>
          <a:prstGeom prst="rect">
            <a:avLst/>
          </a:prstGeom>
          <a:noFill/>
        </p:spPr>
        <p:txBody>
          <a:bodyPr wrap="none" rtlCol="0">
            <a:spAutoFit/>
          </a:bodyPr>
          <a:lstStyle/>
          <a:p>
            <a:r>
              <a:rPr lang="en-US" sz="1800" b="0" dirty="0" smtClean="0">
                <a:solidFill>
                  <a:schemeClr val="bg1"/>
                </a:solidFill>
                <a:latin typeface="Gill Sans"/>
                <a:cs typeface="Gill Sans"/>
              </a:rPr>
              <a:t>Document</a:t>
            </a:r>
            <a:br>
              <a:rPr lang="en-US" sz="1800" b="0" dirty="0" smtClean="0">
                <a:solidFill>
                  <a:schemeClr val="bg1"/>
                </a:solidFill>
                <a:latin typeface="Gill Sans"/>
                <a:cs typeface="Gill Sans"/>
              </a:rPr>
            </a:br>
            <a:r>
              <a:rPr lang="en-US" sz="1800" b="0" dirty="0" smtClean="0">
                <a:solidFill>
                  <a:schemeClr val="bg1"/>
                </a:solidFill>
                <a:latin typeface="Gill Sans"/>
                <a:cs typeface="Gill Sans"/>
              </a:rPr>
              <a:t>Partitioning</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15734558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attaoverview.jpg"/>
          <p:cNvPicPr>
            <a:picLocks noChangeAspect="1"/>
          </p:cNvPicPr>
          <p:nvPr/>
        </p:nvPicPr>
        <p:blipFill>
          <a:blip r:embed="rId2" cstate="print"/>
          <a:stretch>
            <a:fillRect/>
          </a:stretch>
        </p:blipFill>
        <p:spPr>
          <a:xfrm>
            <a:off x="2075002" y="1066800"/>
            <a:ext cx="4935398" cy="5486400"/>
          </a:xfrm>
          <a:prstGeom prst="rect">
            <a:avLst/>
          </a:prstGeom>
        </p:spPr>
      </p:pic>
      <p:sp>
        <p:nvSpPr>
          <p:cNvPr id="5" name="TextBox 4"/>
          <p:cNvSpPr txBox="1"/>
          <p:nvPr/>
        </p:nvSpPr>
        <p:spPr>
          <a:xfrm>
            <a:off x="2966414" y="228600"/>
            <a:ext cx="3152576" cy="738664"/>
          </a:xfrm>
          <a:prstGeom prst="rect">
            <a:avLst/>
          </a:prstGeom>
          <a:noFill/>
        </p:spPr>
        <p:txBody>
          <a:bodyPr wrap="none" rtlCol="0">
            <a:spAutoFit/>
          </a:bodyPr>
          <a:lstStyle/>
          <a:p>
            <a:pPr algn="ctr"/>
            <a:r>
              <a:rPr lang="en-US" sz="2400" dirty="0" err="1" smtClean="0">
                <a:solidFill>
                  <a:schemeClr val="bg2"/>
                </a:solidFill>
                <a:latin typeface="Gill Sans"/>
                <a:cs typeface="Gill Sans"/>
              </a:rPr>
              <a:t>Katta</a:t>
            </a:r>
            <a:r>
              <a:rPr lang="en-US" sz="2400" dirty="0" smtClean="0">
                <a:solidFill>
                  <a:schemeClr val="bg2"/>
                </a:solidFill>
                <a:latin typeface="Gill Sans"/>
                <a:cs typeface="Gill Sans"/>
              </a:rPr>
              <a:t> Architecture</a:t>
            </a:r>
            <a:br>
              <a:rPr lang="en-US" sz="2400" dirty="0" smtClean="0">
                <a:solidFill>
                  <a:schemeClr val="bg2"/>
                </a:solidFill>
                <a:latin typeface="Gill Sans"/>
                <a:cs typeface="Gill Sans"/>
              </a:rPr>
            </a:br>
            <a:r>
              <a:rPr lang="en-US" sz="1800" b="0" dirty="0" smtClean="0">
                <a:solidFill>
                  <a:schemeClr val="bg2"/>
                </a:solidFill>
                <a:latin typeface="Gill Sans"/>
                <a:cs typeface="Gill Sans"/>
              </a:rPr>
              <a:t>(Distributed </a:t>
            </a:r>
            <a:r>
              <a:rPr lang="en-US" sz="1800" b="0" dirty="0" err="1" smtClean="0">
                <a:solidFill>
                  <a:schemeClr val="bg2"/>
                </a:solidFill>
                <a:latin typeface="Gill Sans"/>
                <a:cs typeface="Gill Sans"/>
              </a:rPr>
              <a:t>Lucene</a:t>
            </a:r>
            <a:r>
              <a:rPr lang="en-US" sz="1800" b="0" dirty="0" smtClean="0">
                <a:solidFill>
                  <a:schemeClr val="bg2"/>
                </a:solidFill>
                <a:latin typeface="Gill Sans"/>
                <a:cs typeface="Gill Sans"/>
              </a:rPr>
              <a:t>)</a:t>
            </a:r>
            <a:endParaRPr lang="en-US" sz="2000" b="0" dirty="0">
              <a:solidFill>
                <a:schemeClr val="bg2"/>
              </a:solidFill>
              <a:latin typeface="Gill Sans"/>
              <a:cs typeface="Gill Sans"/>
            </a:endParaRPr>
          </a:p>
        </p:txBody>
      </p:sp>
      <p:sp>
        <p:nvSpPr>
          <p:cNvPr id="6" name="TextBox 5"/>
          <p:cNvSpPr txBox="1"/>
          <p:nvPr/>
        </p:nvSpPr>
        <p:spPr>
          <a:xfrm>
            <a:off x="206" y="6611779"/>
            <a:ext cx="1733167" cy="246221"/>
          </a:xfrm>
          <a:prstGeom prst="rect">
            <a:avLst/>
          </a:prstGeom>
          <a:noFill/>
        </p:spPr>
        <p:txBody>
          <a:bodyPr wrap="none" rtlCol="0">
            <a:spAutoFit/>
          </a:bodyPr>
          <a:lstStyle/>
          <a:p>
            <a:r>
              <a:rPr lang="en-US" sz="1000" b="0" dirty="0" smtClean="0">
                <a:solidFill>
                  <a:schemeClr val="bg2"/>
                </a:solidFill>
              </a:rPr>
              <a:t>http://katta.sourceforge.net/</a:t>
            </a:r>
            <a:endParaRPr lang="en-US" sz="1000" b="0" dirty="0">
              <a:solidFill>
                <a:schemeClr val="bg2"/>
              </a:solidFill>
            </a:endParaRPr>
          </a:p>
        </p:txBody>
      </p:sp>
    </p:spTree>
    <p:extLst>
      <p:ext uri="{BB962C8B-B14F-4D97-AF65-F5344CB8AC3E}">
        <p14:creationId xmlns:p14="http://schemas.microsoft.com/office/powerpoint/2010/main" val="42128956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Tree>
    <p:extLst>
      <p:ext uri="{BB962C8B-B14F-4D97-AF65-F5344CB8AC3E}">
        <p14:creationId xmlns:p14="http://schemas.microsoft.com/office/powerpoint/2010/main" val="32961716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48048</TotalTime>
  <Words>4753</Words>
  <Application>Microsoft Macintosh PowerPoint</Application>
  <PresentationFormat>On-screen Show (4:3)</PresentationFormat>
  <Paragraphs>1390</Paragraphs>
  <Slides>93</Slides>
  <Notes>4</Notes>
  <HiddenSlides>0</HiddenSlides>
  <MMClips>0</MMClips>
  <ScaleCrop>false</ScaleCrop>
  <HeadingPairs>
    <vt:vector size="6" baseType="variant">
      <vt:variant>
        <vt:lpstr>Theme</vt:lpstr>
      </vt:variant>
      <vt:variant>
        <vt:i4>1</vt:i4>
      </vt:variant>
      <vt:variant>
        <vt:lpstr>Embedded OLE Servers</vt:lpstr>
      </vt:variant>
      <vt:variant>
        <vt:i4>2</vt:i4>
      </vt:variant>
      <vt:variant>
        <vt:lpstr>Slide Titles</vt:lpstr>
      </vt:variant>
      <vt:variant>
        <vt:i4>93</vt:i4>
      </vt:variant>
    </vt:vector>
  </HeadingPairs>
  <TitlesOfParts>
    <vt:vector size="96" baseType="lpstr">
      <vt:lpstr>Default Design</vt:lpstr>
      <vt:lpstr>Equation</vt:lpstr>
      <vt:lpstr>Microsoft Equation</vt:lpstr>
      <vt:lpstr>PowerPoint Presentation</vt:lpstr>
      <vt:lpstr>Today’s Agenda</vt:lpstr>
      <vt:lpstr>Relational Databases</vt:lpstr>
      <vt:lpstr>OLTP/OLAP Architecture</vt:lpstr>
      <vt:lpstr>OLTP/OLAP/Hadoop Architecture</vt:lpstr>
      <vt:lpstr>Structure of Data Warehouses</vt:lpstr>
      <vt:lpstr>OLAP Cubes</vt:lpstr>
      <vt:lpstr>MapReduce algorithms  for processing relational data</vt:lpstr>
      <vt:lpstr>PowerPoint Presentation</vt:lpstr>
      <vt:lpstr>Design Pattern: Secondary Sorting</vt:lpstr>
      <vt:lpstr>Secondary Sorting: Solutions</vt:lpstr>
      <vt:lpstr>Value-to-Key Conversion</vt:lpstr>
      <vt:lpstr>Working Scenario</vt:lpstr>
      <vt:lpstr>Relational Algebra</vt:lpstr>
      <vt:lpstr>Projection </vt:lpstr>
      <vt:lpstr>Projection in MapReduce</vt:lpstr>
      <vt:lpstr>Selection</vt:lpstr>
      <vt:lpstr>Selection in MapReduce</vt:lpstr>
      <vt:lpstr>Group by… Aggregation</vt:lpstr>
      <vt:lpstr>PowerPoint Presentation</vt:lpstr>
      <vt:lpstr>Relational Joins</vt:lpstr>
      <vt:lpstr>Types of Relationships</vt:lpstr>
      <vt:lpstr>Join Algorithms in MapReduce</vt:lpstr>
      <vt:lpstr>Reduce-side Join</vt:lpstr>
      <vt:lpstr>Reduce-side Join: 1-to-1</vt:lpstr>
      <vt:lpstr>Reduce-side Join: 1-to-many</vt:lpstr>
      <vt:lpstr>Reduce-side Join: V-to-K Conversion</vt:lpstr>
      <vt:lpstr>Reduce-side Join: many-to-many</vt:lpstr>
      <vt:lpstr>Map-side Join: Basic Idea</vt:lpstr>
      <vt:lpstr>Map-side Join: Parallel Scans</vt:lpstr>
      <vt:lpstr>In-Memory Join</vt:lpstr>
      <vt:lpstr>In-Memory Join: Variants</vt:lpstr>
      <vt:lpstr>Memcached</vt:lpstr>
      <vt:lpstr>Memcached Join</vt:lpstr>
      <vt:lpstr>Which join to use?</vt:lpstr>
      <vt:lpstr>Processing Relational Data: Summary</vt:lpstr>
      <vt:lpstr>PowerPoint Presentation</vt:lpstr>
      <vt:lpstr>Today’s Agenda</vt:lpstr>
      <vt:lpstr>First, nomenclature…</vt:lpstr>
      <vt:lpstr>Information Retrieval Cycle</vt:lpstr>
      <vt:lpstr>The Central Problem in Search</vt:lpstr>
      <vt:lpstr>Abstract IR Architecture</vt:lpstr>
      <vt:lpstr>How do we represent text?</vt:lpstr>
      <vt:lpstr>What’s a word?</vt:lpstr>
      <vt:lpstr>Sample Document</vt:lpstr>
      <vt:lpstr>Counting Words…</vt:lpstr>
      <vt:lpstr>Boolean Retrieval</vt:lpstr>
      <vt:lpstr>Inverted Index: Boolean Retrieval</vt:lpstr>
      <vt:lpstr>Boolean Retrieval</vt:lpstr>
      <vt:lpstr>Strengths and Weaknesses</vt:lpstr>
      <vt:lpstr>Ranked Retrieval</vt:lpstr>
      <vt:lpstr>Vector Space Model</vt:lpstr>
      <vt:lpstr>Similarity Metric</vt:lpstr>
      <vt:lpstr>Term Weighting</vt:lpstr>
      <vt:lpstr>TF.IDF Term Weighting</vt:lpstr>
      <vt:lpstr>Inverted Index: TF.IDF</vt:lpstr>
      <vt:lpstr>Positional Indexes</vt:lpstr>
      <vt:lpstr>Inverted Index: Positional Information</vt:lpstr>
      <vt:lpstr>Retrieval in a Nutshell</vt:lpstr>
      <vt:lpstr>Retrieval: Document-at-a-Time</vt:lpstr>
      <vt:lpstr>Retrieval: Query-At-A-Time</vt:lpstr>
      <vt:lpstr>MapReduce it?</vt:lpstr>
      <vt:lpstr>Indexing: Performance Analysis</vt:lpstr>
      <vt:lpstr>Vocabulary Size: Heaps’ Law</vt:lpstr>
      <vt:lpstr>Heaps’ Law for RCV1</vt:lpstr>
      <vt:lpstr>Postings Size: Zipf’s Law</vt:lpstr>
      <vt:lpstr>Zipf’s Law for RCV1</vt:lpstr>
      <vt:lpstr>PowerPoint Presentation</vt:lpstr>
      <vt:lpstr>MapReduce: Index Construction</vt:lpstr>
      <vt:lpstr>Inverted Indexing with MapReduce</vt:lpstr>
      <vt:lpstr>Inverted Indexing: Pseudo-Code</vt:lpstr>
      <vt:lpstr>Positional Indexes</vt:lpstr>
      <vt:lpstr>Inverted Indexing: Pseudo-Code</vt:lpstr>
      <vt:lpstr>Scalability Bottleneck</vt:lpstr>
      <vt:lpstr>Another Try…</vt:lpstr>
      <vt:lpstr>Inverted Indexing: Pseudo-Code</vt:lpstr>
      <vt:lpstr>Inverted Index (Again)</vt:lpstr>
      <vt:lpstr>Chicken and Egg?</vt:lpstr>
      <vt:lpstr>Getting the df</vt:lpstr>
      <vt:lpstr>Getting the df: Modified Mapper</vt:lpstr>
      <vt:lpstr>Getting the df: Modified Reducer</vt:lpstr>
      <vt:lpstr>Postings Encoding</vt:lpstr>
      <vt:lpstr>Overview of Index Compression</vt:lpstr>
      <vt:lpstr>VByte</vt:lpstr>
      <vt:lpstr>Inverted Indexing: IP</vt:lpstr>
      <vt:lpstr>Inverted Indexing: LP</vt:lpstr>
      <vt:lpstr>Inverted Indexing: LP</vt:lpstr>
      <vt:lpstr>MapReduce it?</vt:lpstr>
      <vt:lpstr>Retrieval with MapReduce?</vt:lpstr>
      <vt:lpstr>Important Ideas</vt:lpstr>
      <vt:lpstr>Term vs. Document Partitioning</vt:lpstr>
      <vt:lpstr>PowerPoint Presentation</vt:lpstr>
      <vt:lpstr>PowerPoint Presentation</vt:lpstr>
    </vt:vector>
  </TitlesOfParts>
  <Company>University of Maryland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Data-Intensive Information Processing Applications </dc:title>
  <dc:creator>Jimmy Lin</dc:creator>
  <cp:lastModifiedBy>Jimmy Lin</cp:lastModifiedBy>
  <cp:revision>8623</cp:revision>
  <dcterms:created xsi:type="dcterms:W3CDTF">2012-08-31T06:36:49Z</dcterms:created>
  <dcterms:modified xsi:type="dcterms:W3CDTF">2015-02-15T19:04:48Z</dcterms:modified>
</cp:coreProperties>
</file>